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256" r:id="rId2"/>
    <p:sldId id="323" r:id="rId3"/>
    <p:sldId id="324" r:id="rId4"/>
    <p:sldId id="278" r:id="rId5"/>
    <p:sldId id="279" r:id="rId6"/>
    <p:sldId id="273" r:id="rId7"/>
    <p:sldId id="316" r:id="rId8"/>
    <p:sldId id="332" r:id="rId9"/>
    <p:sldId id="330" r:id="rId10"/>
    <p:sldId id="331" r:id="rId11"/>
    <p:sldId id="308" r:id="rId12"/>
    <p:sldId id="309" r:id="rId13"/>
    <p:sldId id="310" r:id="rId14"/>
    <p:sldId id="311" r:id="rId15"/>
    <p:sldId id="303" r:id="rId16"/>
    <p:sldId id="302" r:id="rId17"/>
    <p:sldId id="267" r:id="rId18"/>
    <p:sldId id="327" r:id="rId19"/>
    <p:sldId id="328" r:id="rId20"/>
    <p:sldId id="329" r:id="rId21"/>
    <p:sldId id="264" r:id="rId22"/>
    <p:sldId id="325" r:id="rId23"/>
    <p:sldId id="322" r:id="rId24"/>
    <p:sldId id="315" r:id="rId25"/>
  </p:sldIdLst>
  <p:sldSz cx="12192000" cy="6858000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6410" autoAdjust="0"/>
  </p:normalViewPr>
  <p:slideViewPr>
    <p:cSldViewPr snapToGrid="0">
      <p:cViewPr varScale="1">
        <p:scale>
          <a:sx n="74" d="100"/>
          <a:sy n="74" d="100"/>
        </p:scale>
        <p:origin x="564" y="72"/>
      </p:cViewPr>
      <p:guideLst/>
    </p:cSldViewPr>
  </p:slideViewPr>
  <p:outlineViewPr>
    <p:cViewPr>
      <p:scale>
        <a:sx n="33" d="100"/>
        <a:sy n="33" d="100"/>
      </p:scale>
      <p:origin x="0" y="-186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9544"/>
    </p:cViewPr>
  </p:sorterViewPr>
  <p:notesViewPr>
    <p:cSldViewPr snapToGrid="0">
      <p:cViewPr varScale="1">
        <p:scale>
          <a:sx n="53" d="100"/>
          <a:sy n="53" d="100"/>
        </p:scale>
        <p:origin x="2648" y="5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emf"/><Relationship Id="rId1" Type="http://schemas.openxmlformats.org/officeDocument/2006/relationships/image" Target="../media/image40.emf"/><Relationship Id="rId4" Type="http://schemas.openxmlformats.org/officeDocument/2006/relationships/image" Target="../media/image43.e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emf"/><Relationship Id="rId1" Type="http://schemas.openxmlformats.org/officeDocument/2006/relationships/image" Target="../media/image46.emf"/><Relationship Id="rId4" Type="http://schemas.openxmlformats.org/officeDocument/2006/relationships/image" Target="../media/image49.e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image" Target="../media/image50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D3770D-8E1A-4F8C-91D5-B10278A610E6}" type="datetimeFigureOut">
              <a:rPr lang="es-AR" smtClean="0"/>
              <a:t>08/04/2019</a:t>
            </a:fld>
            <a:endParaRPr lang="es-AR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9F62FE-F08A-4F68-BAB9-C06486B91638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4254424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9E8361-883C-4118-911F-E70B78718727}" type="datetimeFigureOut">
              <a:rPr lang="es-AR" smtClean="0"/>
              <a:t>08/04/2019</a:t>
            </a:fld>
            <a:endParaRPr lang="es-AR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AR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CD4FA2-15C9-44BF-AAA0-1C0B831F233A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326840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AR" dirty="0" smtClean="0"/>
              <a:t>El </a:t>
            </a:r>
            <a:r>
              <a:rPr lang="es-AR" dirty="0" err="1" smtClean="0"/>
              <a:t>cap</a:t>
            </a:r>
            <a:r>
              <a:rPr lang="es-AR" dirty="0" smtClean="0"/>
              <a:t> se caracteriza</a:t>
            </a:r>
            <a:r>
              <a:rPr lang="es-AR" baseline="0" dirty="0" smtClean="0"/>
              <a:t> por el control hormonal de su crecimiento. Los </a:t>
            </a:r>
            <a:r>
              <a:rPr lang="es-AR" baseline="0" dirty="0" err="1" smtClean="0"/>
              <a:t>androgenos</a:t>
            </a:r>
            <a:r>
              <a:rPr lang="es-AR" baseline="0" dirty="0" smtClean="0"/>
              <a:t> juegan un rol crucial en el crecimiento, desarrollo y mantenimiento de la homeostasis en el tejido prostático. Adicionalmente, los </a:t>
            </a:r>
            <a:r>
              <a:rPr lang="es-AR" baseline="0" dirty="0" err="1" smtClean="0"/>
              <a:t>androgenos</a:t>
            </a:r>
            <a:r>
              <a:rPr lang="es-AR" baseline="0" dirty="0" smtClean="0"/>
              <a:t> también tienen un rol importante en la carcinogénesis prostática. A pesar de que la testosterona testicular es la principal fuente de andrógenos in la próstata, la </a:t>
            </a:r>
            <a:r>
              <a:rPr lang="es-AR" baseline="0" dirty="0" err="1" smtClean="0"/>
              <a:t>glandula</a:t>
            </a:r>
            <a:r>
              <a:rPr lang="es-AR" baseline="0" dirty="0" smtClean="0"/>
              <a:t> también tiene la capacidad de metabolizar localmente, una andrógeno más potente denominado </a:t>
            </a:r>
            <a:r>
              <a:rPr lang="es-AR" baseline="0" dirty="0" err="1" smtClean="0"/>
              <a:t>dihidrotestosterona</a:t>
            </a:r>
            <a:r>
              <a:rPr lang="es-AR" baseline="0" dirty="0" smtClean="0"/>
              <a:t> (DHT) </a:t>
            </a:r>
            <a:r>
              <a:rPr lang="es-AR" baseline="0" dirty="0" err="1" smtClean="0"/>
              <a:t>via</a:t>
            </a:r>
            <a:r>
              <a:rPr lang="es-AR" baseline="0" dirty="0" smtClean="0"/>
              <a:t> la reducción de testosterona por la 5 alfa </a:t>
            </a:r>
            <a:r>
              <a:rPr lang="es-AR" baseline="0" dirty="0" err="1" smtClean="0"/>
              <a:t>reductasa</a:t>
            </a:r>
            <a:r>
              <a:rPr lang="es-AR" baseline="0" dirty="0" smtClean="0"/>
              <a:t>.  La respuesta a andrógenos es mediada por el receptor AR, que se expresa en la células epiteliales y </a:t>
            </a:r>
            <a:r>
              <a:rPr lang="es-AR" baseline="0" dirty="0" err="1" smtClean="0"/>
              <a:t>estromales</a:t>
            </a:r>
            <a:r>
              <a:rPr lang="es-AR" baseline="0" dirty="0" smtClean="0"/>
              <a:t> en la próstata.</a:t>
            </a:r>
            <a:endParaRPr lang="es-A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CD4FA2-15C9-44BF-AAA0-1C0B831F233A}" type="slidenum">
              <a:rPr lang="es-AR" smtClean="0"/>
              <a:t>2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3443621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AR" dirty="0" err="1" smtClean="0"/>
              <a:t>Microfotos</a:t>
            </a:r>
            <a:r>
              <a:rPr lang="es-AR" dirty="0" smtClean="0"/>
              <a:t> representativas de los receptores de hormonas tiroideas según el patrón de </a:t>
            </a:r>
            <a:r>
              <a:rPr lang="es-AR" dirty="0" err="1" smtClean="0"/>
              <a:t>Gleason</a:t>
            </a:r>
            <a:endParaRPr lang="es-AR" dirty="0" smtClean="0"/>
          </a:p>
          <a:p>
            <a:r>
              <a:rPr lang="es-AR" dirty="0" smtClean="0"/>
              <a:t>La expresión de avb3 fue escasa en el tejido normal y en todos los tumores fue discreta en citoplasma disminuyendo aun más en los patrones de </a:t>
            </a:r>
            <a:r>
              <a:rPr lang="es-AR" dirty="0" err="1" smtClean="0"/>
              <a:t>gleason</a:t>
            </a:r>
            <a:r>
              <a:rPr lang="es-AR" dirty="0" smtClean="0"/>
              <a:t> 5</a:t>
            </a:r>
          </a:p>
          <a:p>
            <a:r>
              <a:rPr lang="es-AR" dirty="0" smtClean="0"/>
              <a:t>La expresión de TRB1 </a:t>
            </a:r>
            <a:r>
              <a:rPr lang="es-AR" dirty="0" err="1" smtClean="0"/>
              <a:t>tb</a:t>
            </a:r>
            <a:r>
              <a:rPr lang="es-AR" dirty="0" smtClean="0"/>
              <a:t> se observó en citoplasma aumentando a medida que el patrón de </a:t>
            </a:r>
            <a:r>
              <a:rPr lang="es-AR" dirty="0" err="1" smtClean="0"/>
              <a:t>gleason</a:t>
            </a:r>
            <a:r>
              <a:rPr lang="es-AR" dirty="0" smtClean="0"/>
              <a:t> se incrementaba.</a:t>
            </a:r>
          </a:p>
          <a:p>
            <a:endParaRPr lang="es-A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CD4FA2-15C9-44BF-AAA0-1C0B831F233A}" type="slidenum">
              <a:rPr lang="es-AR" smtClean="0"/>
              <a:t>16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5049893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CD4FA2-15C9-44BF-AAA0-1C0B831F233A}" type="slidenum">
              <a:rPr lang="es-AR" smtClean="0"/>
              <a:t>17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8812310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AR" dirty="0" smtClean="0"/>
              <a:t>El </a:t>
            </a:r>
            <a:r>
              <a:rPr lang="es-AR" dirty="0" err="1" smtClean="0"/>
              <a:t>cap</a:t>
            </a:r>
            <a:r>
              <a:rPr lang="es-AR" dirty="0" smtClean="0"/>
              <a:t> se caracteriza</a:t>
            </a:r>
            <a:r>
              <a:rPr lang="es-AR" baseline="0" dirty="0" smtClean="0"/>
              <a:t> por el control hormonal de su crecimiento. Los </a:t>
            </a:r>
            <a:r>
              <a:rPr lang="es-AR" baseline="0" dirty="0" err="1" smtClean="0"/>
              <a:t>androgenos</a:t>
            </a:r>
            <a:r>
              <a:rPr lang="es-AR" baseline="0" dirty="0" smtClean="0"/>
              <a:t> juegan un rol crucial en el crecimiento, desarrollo y mantenimiento de la homeostasis en el tejido prostático. Adicionalmente, los </a:t>
            </a:r>
            <a:r>
              <a:rPr lang="es-AR" baseline="0" dirty="0" err="1" smtClean="0"/>
              <a:t>androgenos</a:t>
            </a:r>
            <a:r>
              <a:rPr lang="es-AR" baseline="0" dirty="0" smtClean="0"/>
              <a:t> también tienen un rol importante en la carcinogénesis prostática. A pesar de que la testosterona testicular es la principal fuente de andrógenos in la próstata, la </a:t>
            </a:r>
            <a:r>
              <a:rPr lang="es-AR" baseline="0" dirty="0" err="1" smtClean="0"/>
              <a:t>glandula</a:t>
            </a:r>
            <a:r>
              <a:rPr lang="es-AR" baseline="0" dirty="0" smtClean="0"/>
              <a:t> también tiene la capacidad de metabolizar localmente, una andrógeno más potente denominado </a:t>
            </a:r>
            <a:r>
              <a:rPr lang="es-AR" baseline="0" dirty="0" err="1" smtClean="0"/>
              <a:t>dihidrotestosterona</a:t>
            </a:r>
            <a:r>
              <a:rPr lang="es-AR" baseline="0" dirty="0" smtClean="0"/>
              <a:t> (DHT) </a:t>
            </a:r>
            <a:r>
              <a:rPr lang="es-AR" baseline="0" dirty="0" err="1" smtClean="0"/>
              <a:t>via</a:t>
            </a:r>
            <a:r>
              <a:rPr lang="es-AR" baseline="0" dirty="0" smtClean="0"/>
              <a:t> la reducción de testosterona por la 5 alfa </a:t>
            </a:r>
            <a:r>
              <a:rPr lang="es-AR" baseline="0" dirty="0" err="1" smtClean="0"/>
              <a:t>reductasa</a:t>
            </a:r>
            <a:r>
              <a:rPr lang="es-AR" baseline="0" dirty="0" smtClean="0"/>
              <a:t>.  La respuesta a andrógenos es mediada por el receptor AR, que se expresa en la células epiteliales y </a:t>
            </a:r>
            <a:r>
              <a:rPr lang="es-AR" baseline="0" dirty="0" err="1" smtClean="0"/>
              <a:t>estromales</a:t>
            </a:r>
            <a:r>
              <a:rPr lang="es-AR" baseline="0" dirty="0" smtClean="0"/>
              <a:t> en la próstata.</a:t>
            </a:r>
            <a:endParaRPr lang="es-A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CD4FA2-15C9-44BF-AAA0-1C0B831F233A}" type="slidenum">
              <a:rPr lang="es-AR" smtClean="0"/>
              <a:t>21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863596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AR" dirty="0" smtClean="0"/>
              <a:t>En condiciones normales, la </a:t>
            </a:r>
            <a:r>
              <a:rPr lang="es-AR" dirty="0" err="1" smtClean="0"/>
              <a:t>aromatasa</a:t>
            </a:r>
            <a:r>
              <a:rPr lang="es-AR" dirty="0" smtClean="0"/>
              <a:t> se expresa exclusivamente en el estroma</a:t>
            </a:r>
            <a:r>
              <a:rPr lang="es-AR" baseline="0" dirty="0" smtClean="0"/>
              <a:t> y es regulada por el promotor PII. Los estrógenos ejercen sus efectos </a:t>
            </a:r>
            <a:r>
              <a:rPr lang="es-AR" baseline="0" dirty="0" err="1" smtClean="0"/>
              <a:t>via</a:t>
            </a:r>
            <a:r>
              <a:rPr lang="es-AR" baseline="0" dirty="0" smtClean="0"/>
              <a:t> endocrina </a:t>
            </a:r>
            <a:r>
              <a:rPr lang="es-AR" baseline="0" dirty="0" err="1" smtClean="0"/>
              <a:t>através</a:t>
            </a:r>
            <a:r>
              <a:rPr lang="es-AR" baseline="0" dirty="0" smtClean="0"/>
              <a:t> del </a:t>
            </a:r>
            <a:r>
              <a:rPr lang="es-AR" baseline="0" dirty="0" err="1" smtClean="0"/>
              <a:t>REalfa</a:t>
            </a:r>
            <a:r>
              <a:rPr lang="es-AR" baseline="0" dirty="0" smtClean="0"/>
              <a:t> </a:t>
            </a:r>
            <a:r>
              <a:rPr lang="es-AR" baseline="0" dirty="0" err="1" smtClean="0"/>
              <a:t>estromal</a:t>
            </a:r>
            <a:r>
              <a:rPr lang="es-AR" baseline="0" dirty="0" smtClean="0"/>
              <a:t> pero </a:t>
            </a:r>
            <a:r>
              <a:rPr lang="es-AR" baseline="0" dirty="0" err="1" smtClean="0"/>
              <a:t>tb</a:t>
            </a:r>
            <a:r>
              <a:rPr lang="es-AR" baseline="0" dirty="0" smtClean="0"/>
              <a:t> </a:t>
            </a:r>
            <a:r>
              <a:rPr lang="es-AR" baseline="0" dirty="0" err="1" smtClean="0"/>
              <a:t>parácrinamente</a:t>
            </a:r>
            <a:r>
              <a:rPr lang="es-AR" baseline="0" dirty="0" smtClean="0"/>
              <a:t> </a:t>
            </a:r>
            <a:r>
              <a:rPr lang="es-AR" baseline="0" dirty="0" err="1" smtClean="0"/>
              <a:t>através</a:t>
            </a:r>
            <a:r>
              <a:rPr lang="es-AR" baseline="0" dirty="0" smtClean="0"/>
              <a:t> del </a:t>
            </a:r>
            <a:r>
              <a:rPr lang="es-AR" baseline="0" dirty="0" err="1" smtClean="0"/>
              <a:t>Realfa</a:t>
            </a:r>
            <a:r>
              <a:rPr lang="es-AR" baseline="0" dirty="0" smtClean="0"/>
              <a:t> y beta en epitelio. En dicha situación, los efectos proliferativos e inflamatorios de </a:t>
            </a:r>
            <a:r>
              <a:rPr lang="es-AR" baseline="0" dirty="0" err="1" smtClean="0"/>
              <a:t>Realfa</a:t>
            </a:r>
            <a:r>
              <a:rPr lang="es-AR" baseline="0" dirty="0" smtClean="0"/>
              <a:t> se compensan con los del </a:t>
            </a:r>
            <a:r>
              <a:rPr lang="es-AR" baseline="0" dirty="0" err="1" smtClean="0"/>
              <a:t>Rebeta</a:t>
            </a:r>
            <a:r>
              <a:rPr lang="es-AR" baseline="0" dirty="0" smtClean="0"/>
              <a:t>. </a:t>
            </a:r>
          </a:p>
          <a:p>
            <a:r>
              <a:rPr lang="es-AR" baseline="0" dirty="0" smtClean="0"/>
              <a:t>En el </a:t>
            </a:r>
            <a:r>
              <a:rPr lang="es-AR" baseline="0" dirty="0" err="1" smtClean="0"/>
              <a:t>CaP</a:t>
            </a:r>
            <a:r>
              <a:rPr lang="es-AR" baseline="0" dirty="0" smtClean="0"/>
              <a:t>, la </a:t>
            </a:r>
            <a:r>
              <a:rPr lang="es-AR" baseline="0" dirty="0" err="1" smtClean="0"/>
              <a:t>aromatasa</a:t>
            </a:r>
            <a:r>
              <a:rPr lang="es-AR" baseline="0" dirty="0" smtClean="0"/>
              <a:t> se expresa en las células epiteliales tumorales  y en el estroma. El estrógeno ejerce su función endocrina </a:t>
            </a:r>
            <a:r>
              <a:rPr lang="es-AR" baseline="0" dirty="0" err="1" smtClean="0"/>
              <a:t>atraves</a:t>
            </a:r>
            <a:r>
              <a:rPr lang="es-AR" baseline="0" dirty="0" smtClean="0"/>
              <a:t> de los receptores </a:t>
            </a:r>
            <a:r>
              <a:rPr lang="es-AR" baseline="0" dirty="0" err="1" smtClean="0"/>
              <a:t>Realfa</a:t>
            </a:r>
            <a:r>
              <a:rPr lang="es-AR" baseline="0" dirty="0" smtClean="0"/>
              <a:t> </a:t>
            </a:r>
            <a:r>
              <a:rPr lang="es-AR" baseline="0" dirty="0" err="1" smtClean="0"/>
              <a:t>estromales</a:t>
            </a:r>
            <a:r>
              <a:rPr lang="es-AR" baseline="0" dirty="0" smtClean="0"/>
              <a:t> y epiteliales, y RE beta epitelial. Donde niveles aberrantes de estradiol podrían llevar a una señalización aberrante y promover la inflamación. (por retroalimentación positiva dada por aumento de </a:t>
            </a:r>
            <a:r>
              <a:rPr lang="es-AR" baseline="0" dirty="0" err="1" smtClean="0"/>
              <a:t>aromatasa</a:t>
            </a:r>
            <a:r>
              <a:rPr lang="es-AR" baseline="0" dirty="0" smtClean="0"/>
              <a:t>, aumento de </a:t>
            </a:r>
            <a:r>
              <a:rPr lang="es-AR" baseline="0" dirty="0" err="1" smtClean="0"/>
              <a:t>Realfa</a:t>
            </a:r>
            <a:r>
              <a:rPr lang="es-AR" baseline="0" dirty="0" smtClean="0"/>
              <a:t>, mayor crecimiento celular, secreción de Igf-1, EGF y </a:t>
            </a:r>
            <a:r>
              <a:rPr lang="es-AR" baseline="0" dirty="0" err="1" smtClean="0"/>
              <a:t>bFGF</a:t>
            </a:r>
            <a:r>
              <a:rPr lang="es-AR" baseline="0" dirty="0" smtClean="0"/>
              <a:t> (</a:t>
            </a:r>
            <a:r>
              <a:rPr lang="es-AR" baseline="0" dirty="0" err="1" smtClean="0"/>
              <a:t>basic</a:t>
            </a:r>
            <a:r>
              <a:rPr lang="es-AR" baseline="0" dirty="0" smtClean="0"/>
              <a:t> </a:t>
            </a:r>
            <a:r>
              <a:rPr lang="es-AR" baseline="0" dirty="0" err="1" smtClean="0"/>
              <a:t>fibroblast</a:t>
            </a:r>
            <a:r>
              <a:rPr lang="es-AR" baseline="0" dirty="0" smtClean="0"/>
              <a:t> </a:t>
            </a:r>
            <a:r>
              <a:rPr lang="es-AR" baseline="0" dirty="0" err="1" smtClean="0"/>
              <a:t>growth</a:t>
            </a:r>
            <a:r>
              <a:rPr lang="es-AR" baseline="0" dirty="0" smtClean="0"/>
              <a:t> factor)</a:t>
            </a:r>
            <a:endParaRPr lang="es-A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CD4FA2-15C9-44BF-AAA0-1C0B831F233A}" type="slidenum">
              <a:rPr lang="es-AR" smtClean="0"/>
              <a:t>23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6093195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CD4FA2-15C9-44BF-AAA0-1C0B831F233A}" type="slidenum">
              <a:rPr lang="es-AR" smtClean="0"/>
              <a:t>24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136777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CD4FA2-15C9-44BF-AAA0-1C0B831F233A}" type="slidenum">
              <a:rPr lang="es-AR" smtClean="0"/>
              <a:t>4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045934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CD4FA2-15C9-44BF-AAA0-1C0B831F233A}" type="slidenum">
              <a:rPr lang="es-AR" smtClean="0"/>
              <a:t>5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6557011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AR" dirty="0" smtClean="0"/>
              <a:t>En el estudio de </a:t>
            </a:r>
            <a:r>
              <a:rPr lang="es-AR" dirty="0" err="1" smtClean="0"/>
              <a:t>grinstad</a:t>
            </a:r>
            <a:r>
              <a:rPr lang="es-AR" dirty="0" smtClean="0"/>
              <a:t> et al 2016,  donde</a:t>
            </a:r>
            <a:r>
              <a:rPr lang="es-AR" baseline="0" dirty="0" smtClean="0"/>
              <a:t> se evaluaron 535 tumores primarios obtenidos post RTU pudieron confirmar que:</a:t>
            </a:r>
          </a:p>
          <a:p>
            <a:r>
              <a:rPr lang="es-AR" baseline="0" dirty="0" err="1" smtClean="0"/>
              <a:t>Realfa</a:t>
            </a:r>
            <a:r>
              <a:rPr lang="es-AR" baseline="0" dirty="0" smtClean="0"/>
              <a:t> se expresa poco y en estroma en SG bajos, mientras que aumenta su expresión tanto en estroma como en epitelio en los SG altos.</a:t>
            </a:r>
          </a:p>
          <a:p>
            <a:r>
              <a:rPr lang="es-AR" baseline="0" dirty="0" smtClean="0"/>
              <a:t>RE beta se expresa solo en células epiteliales y poco en los SG bajos. Su expresión aumenta en SG alto</a:t>
            </a:r>
          </a:p>
          <a:p>
            <a:r>
              <a:rPr lang="es-AR" baseline="0" dirty="0" err="1" smtClean="0"/>
              <a:t>Aromatasa</a:t>
            </a:r>
            <a:r>
              <a:rPr lang="es-AR" baseline="0" dirty="0" smtClean="0"/>
              <a:t> se expresa en estroma en SG bajos y tejido normal. Su expresión aumenta en células epiteliales en SG alto</a:t>
            </a:r>
          </a:p>
          <a:p>
            <a:r>
              <a:rPr lang="es-AR" baseline="0" dirty="0" smtClean="0"/>
              <a:t>Demostrando el efecto proliferativo, inflamatorio y promotor tumoral al generar un </a:t>
            </a:r>
            <a:r>
              <a:rPr lang="es-AR" baseline="0" dirty="0" err="1" smtClean="0"/>
              <a:t>feedback</a:t>
            </a:r>
            <a:r>
              <a:rPr lang="es-AR" baseline="0" dirty="0" smtClean="0"/>
              <a:t> positivo en dichas células.</a:t>
            </a:r>
          </a:p>
          <a:p>
            <a:r>
              <a:rPr lang="es-AR" dirty="0" smtClean="0"/>
              <a:t>la expresión de RE alfa en estroma se asocia a mayor recurrencia clínica y muerte por </a:t>
            </a:r>
            <a:r>
              <a:rPr lang="es-AR" dirty="0" err="1" smtClean="0"/>
              <a:t>CaP</a:t>
            </a:r>
            <a:r>
              <a:rPr lang="es-AR" dirty="0" smtClean="0"/>
              <a:t> a los diez años.</a:t>
            </a:r>
          </a:p>
          <a:p>
            <a:r>
              <a:rPr lang="es-AR" dirty="0" smtClean="0"/>
              <a:t>La menor expresión de RE beta en células epiteliales se  asocia a mayor recidiva bioquímica a las 5 años.</a:t>
            </a:r>
          </a:p>
          <a:p>
            <a:r>
              <a:rPr lang="es-AR" dirty="0" smtClean="0"/>
              <a:t>Finalmente, la mayor expresión de </a:t>
            </a:r>
            <a:r>
              <a:rPr lang="es-AR" dirty="0" err="1" smtClean="0"/>
              <a:t>aromatasa</a:t>
            </a:r>
            <a:r>
              <a:rPr lang="es-AR" dirty="0" smtClean="0"/>
              <a:t> tanto en Tejido </a:t>
            </a:r>
            <a:r>
              <a:rPr lang="es-AR" dirty="0" err="1" smtClean="0"/>
              <a:t>estromal</a:t>
            </a:r>
            <a:r>
              <a:rPr lang="es-AR" dirty="0" smtClean="0"/>
              <a:t> como en epitelial se correlacionó con mayor recurrencia clínica y muerte por </a:t>
            </a:r>
            <a:r>
              <a:rPr lang="es-AR" dirty="0" err="1" smtClean="0"/>
              <a:t>CaP.</a:t>
            </a:r>
            <a:endParaRPr lang="es-AR" dirty="0" smtClean="0"/>
          </a:p>
          <a:p>
            <a:endParaRPr lang="es-AR" dirty="0" smtClean="0"/>
          </a:p>
          <a:p>
            <a:endParaRPr lang="es-A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CD4FA2-15C9-44BF-AAA0-1C0B831F233A}" type="slidenum">
              <a:rPr lang="es-AR" smtClean="0"/>
              <a:t>6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9129159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AR" dirty="0" smtClean="0"/>
              <a:t>Los </a:t>
            </a:r>
            <a:r>
              <a:rPr lang="es-AR" dirty="0" err="1" smtClean="0"/>
              <a:t>disruptores</a:t>
            </a:r>
            <a:r>
              <a:rPr lang="es-AR" dirty="0" smtClean="0"/>
              <a:t> </a:t>
            </a:r>
            <a:r>
              <a:rPr lang="es-AR" dirty="0" err="1" smtClean="0"/>
              <a:t>endócrionso</a:t>
            </a:r>
            <a:r>
              <a:rPr lang="es-AR" dirty="0" smtClean="0"/>
              <a:t> son sustancias</a:t>
            </a:r>
            <a:r>
              <a:rPr lang="es-AR" baseline="0" dirty="0" smtClean="0"/>
              <a:t> químicas exógenas que tiene efectos adversos para la salud de un organismo o su descendencia como consecuencia de cambios en la función endócrina. </a:t>
            </a:r>
          </a:p>
          <a:p>
            <a:r>
              <a:rPr lang="es-AR" baseline="0" dirty="0" err="1" smtClean="0"/>
              <a:t>Actuan</a:t>
            </a:r>
            <a:r>
              <a:rPr lang="es-AR" baseline="0" dirty="0" smtClean="0"/>
              <a:t> imitando o alterando el efecto de las hormonas y enviando mensajes confusos al organismo</a:t>
            </a:r>
          </a:p>
          <a:p>
            <a:r>
              <a:rPr lang="es-AR" baseline="0" dirty="0" smtClean="0"/>
              <a:t>No son biodegradables y se acumulan en los seres vivos. Son </a:t>
            </a:r>
            <a:r>
              <a:rPr lang="es-AR" baseline="0" dirty="0" err="1" smtClean="0"/>
              <a:t>lipofilicos</a:t>
            </a:r>
            <a:r>
              <a:rPr lang="es-AR" baseline="0" dirty="0" smtClean="0"/>
              <a:t>.</a:t>
            </a:r>
          </a:p>
          <a:p>
            <a:endParaRPr lang="es-AR" baseline="0" dirty="0" smtClean="0"/>
          </a:p>
          <a:p>
            <a:r>
              <a:rPr lang="es-AR" baseline="0" dirty="0" smtClean="0"/>
              <a:t>Su acción es agonista o antagonista y su efecto no suele ser inmediato, sino que actúan de forma insidiosa a lo largo de los años</a:t>
            </a:r>
          </a:p>
          <a:p>
            <a:r>
              <a:rPr lang="es-AR" baseline="0" dirty="0" smtClean="0"/>
              <a:t>Son ubicuos (se encuentran en todos lados-casa, trabajo, </a:t>
            </a:r>
            <a:r>
              <a:rPr lang="es-AR" baseline="0" dirty="0" err="1" smtClean="0"/>
              <a:t>etc</a:t>
            </a:r>
            <a:r>
              <a:rPr lang="es-AR" baseline="0" dirty="0" smtClean="0"/>
              <a:t>). </a:t>
            </a:r>
          </a:p>
          <a:p>
            <a:r>
              <a:rPr lang="es-AR" baseline="0" dirty="0" smtClean="0"/>
              <a:t>Provocan efectos a muy bajas dosis. Recordemos que las hormonas actúan a concentraciones infinitesimales (10</a:t>
            </a:r>
            <a:r>
              <a:rPr lang="es-AR" baseline="30000" dirty="0" smtClean="0"/>
              <a:t>-12</a:t>
            </a:r>
            <a:r>
              <a:rPr lang="es-AR" baseline="0" dirty="0" smtClean="0"/>
              <a:t> gramos)</a:t>
            </a:r>
          </a:p>
          <a:p>
            <a:r>
              <a:rPr lang="es-AR" baseline="0" dirty="0" smtClean="0"/>
              <a:t>Disponemos de un sistema defensivo capaz de neutralizar cierta cantidad de </a:t>
            </a:r>
            <a:r>
              <a:rPr lang="es-AR" baseline="0" dirty="0" err="1" smtClean="0"/>
              <a:t>sust</a:t>
            </a:r>
            <a:r>
              <a:rPr lang="es-AR" baseline="0" dirty="0" smtClean="0"/>
              <a:t> químicas. La mayor disposición y sobreexposición a estas sustancias químicas hace que el sistema de desintoxicación sea insuficiente y el </a:t>
            </a:r>
            <a:r>
              <a:rPr lang="es-AR" baseline="0" dirty="0" err="1" smtClean="0"/>
              <a:t>organimo</a:t>
            </a:r>
            <a:r>
              <a:rPr lang="es-AR" baseline="0" dirty="0" smtClean="0"/>
              <a:t> desarrolle enfermedades.  Estos </a:t>
            </a:r>
            <a:r>
              <a:rPr lang="es-AR" baseline="0" dirty="0" err="1" smtClean="0"/>
              <a:t>disruptores</a:t>
            </a:r>
            <a:r>
              <a:rPr lang="es-AR" baseline="0" dirty="0" smtClean="0"/>
              <a:t> hormonales se acumulan en el tejido adiposo que </a:t>
            </a:r>
            <a:r>
              <a:rPr lang="es-AR" baseline="0" dirty="0" err="1" smtClean="0"/>
              <a:t>actua</a:t>
            </a:r>
            <a:r>
              <a:rPr lang="es-AR" baseline="0" dirty="0" smtClean="0"/>
              <a:t> como esponja y los va liberando poco a poco provocando una exposición crónica a estos contaminantes. Esto sumado al rotundo aumento en la incidencia de obesidad se convierte en un coctel perfecto.</a:t>
            </a:r>
          </a:p>
          <a:p>
            <a:r>
              <a:rPr lang="es-AR" baseline="0" dirty="0" smtClean="0"/>
              <a:t>El colesterol es un precursor esencial en la </a:t>
            </a:r>
            <a:r>
              <a:rPr lang="es-AR" baseline="0" dirty="0" err="1" smtClean="0"/>
              <a:t>síntesi</a:t>
            </a:r>
            <a:r>
              <a:rPr lang="es-AR" baseline="0" dirty="0" smtClean="0"/>
              <a:t> de andrógenos, estrógenos y otras sustancias que están activas en el cap. Los andrógenos y el colesterol se benefician mutuamente en el </a:t>
            </a:r>
            <a:r>
              <a:rPr lang="es-AR" baseline="0" dirty="0" err="1" smtClean="0"/>
              <a:t>cap</a:t>
            </a:r>
            <a:r>
              <a:rPr lang="es-AR" baseline="0" dirty="0" smtClean="0"/>
              <a:t>, ya que los andrógenos promueven la acumulación de lípidos en las células </a:t>
            </a:r>
            <a:r>
              <a:rPr lang="es-AR" baseline="0" dirty="0" err="1" smtClean="0"/>
              <a:t>prosta´ticas</a:t>
            </a:r>
            <a:r>
              <a:rPr lang="es-AR" baseline="0" dirty="0" smtClean="0"/>
              <a:t> y los receptores androgénicos estimulan la síntesis de ácidos grasos y colesterol. Por eso, son tan útiles las </a:t>
            </a:r>
            <a:r>
              <a:rPr lang="es-AR" baseline="0" dirty="0" err="1" smtClean="0"/>
              <a:t>estatinas</a:t>
            </a:r>
            <a:r>
              <a:rPr lang="es-AR" baseline="0" dirty="0" smtClean="0"/>
              <a:t> como </a:t>
            </a:r>
            <a:r>
              <a:rPr lang="es-AR" baseline="0" dirty="0" err="1" smtClean="0"/>
              <a:t>quimipreventor</a:t>
            </a:r>
            <a:r>
              <a:rPr lang="es-AR" baseline="0" dirty="0" smtClean="0"/>
              <a:t>.</a:t>
            </a:r>
          </a:p>
          <a:p>
            <a:r>
              <a:rPr lang="es-AR" baseline="0" dirty="0" smtClean="0"/>
              <a:t>Tal como vimos, la </a:t>
            </a:r>
            <a:r>
              <a:rPr lang="es-AR" baseline="0" dirty="0" err="1" smtClean="0"/>
              <a:t>prosta</a:t>
            </a:r>
            <a:r>
              <a:rPr lang="es-AR" baseline="0" dirty="0" smtClean="0"/>
              <a:t> es un órgano diana de los andrógenos pero </a:t>
            </a:r>
            <a:r>
              <a:rPr lang="es-AR" baseline="0" dirty="0" err="1" smtClean="0"/>
              <a:t>tb</a:t>
            </a:r>
            <a:r>
              <a:rPr lang="es-AR" baseline="0" dirty="0" smtClean="0"/>
              <a:t> de los estrógenos. La utilización, hace años, que estrógenos en el tratamiento del </a:t>
            </a:r>
            <a:r>
              <a:rPr lang="es-AR" baseline="0" dirty="0" err="1" smtClean="0"/>
              <a:t>cap</a:t>
            </a:r>
            <a:r>
              <a:rPr lang="es-AR" baseline="0" dirty="0" smtClean="0"/>
              <a:t> evidenció que los E  desempeñan un papel crítico en la predisposición y/o causa del Cap. Uno de los primeros </a:t>
            </a:r>
            <a:r>
              <a:rPr lang="es-AR" baseline="0" dirty="0" err="1" smtClean="0"/>
              <a:t>disruptores</a:t>
            </a:r>
            <a:r>
              <a:rPr lang="es-AR" baseline="0" dirty="0" smtClean="0"/>
              <a:t> endocrinos </a:t>
            </a:r>
            <a:r>
              <a:rPr lang="es-AR" baseline="0" dirty="0" err="1" smtClean="0"/>
              <a:t>concocidos</a:t>
            </a:r>
            <a:r>
              <a:rPr lang="es-AR" baseline="0" dirty="0" smtClean="0"/>
              <a:t> fue el estrógeno sintético </a:t>
            </a:r>
            <a:r>
              <a:rPr lang="es-AR" baseline="0" dirty="0" err="1" smtClean="0"/>
              <a:t>dietilestillbestrol</a:t>
            </a:r>
            <a:r>
              <a:rPr lang="es-AR" baseline="0" dirty="0" smtClean="0"/>
              <a:t> (DES)  utilizado para el engorde artificial del ganado y como tratamiento para el </a:t>
            </a:r>
            <a:r>
              <a:rPr lang="es-AR" baseline="0" dirty="0" err="1" smtClean="0"/>
              <a:t>cap.En</a:t>
            </a:r>
            <a:r>
              <a:rPr lang="es-AR" baseline="0" dirty="0" smtClean="0"/>
              <a:t> 1977 se retiró del mercado porque se demostró los individuos expuestos prenatalmente a Des tienen más riesgo de padecer cap.</a:t>
            </a:r>
          </a:p>
          <a:p>
            <a:r>
              <a:rPr lang="es-AR" baseline="0" dirty="0" smtClean="0"/>
              <a:t>Otro </a:t>
            </a:r>
            <a:r>
              <a:rPr lang="es-AR" baseline="0" dirty="0" err="1" smtClean="0"/>
              <a:t>disruptor</a:t>
            </a:r>
            <a:r>
              <a:rPr lang="es-AR" baseline="0" dirty="0" smtClean="0"/>
              <a:t> es el DDT (</a:t>
            </a:r>
            <a:r>
              <a:rPr lang="es-AR" baseline="0" dirty="0" err="1" smtClean="0"/>
              <a:t>dicloro</a:t>
            </a:r>
            <a:r>
              <a:rPr lang="es-AR" baseline="0" dirty="0" smtClean="0"/>
              <a:t> </a:t>
            </a:r>
            <a:r>
              <a:rPr lang="es-AR" baseline="0" dirty="0" err="1" smtClean="0"/>
              <a:t>difenil</a:t>
            </a:r>
            <a:r>
              <a:rPr lang="es-AR" baseline="0" dirty="0" smtClean="0"/>
              <a:t> </a:t>
            </a:r>
            <a:r>
              <a:rPr lang="es-AR" baseline="0" dirty="0" err="1" smtClean="0"/>
              <a:t>tricloroetano</a:t>
            </a:r>
            <a:r>
              <a:rPr lang="es-AR" baseline="0" dirty="0" smtClean="0"/>
              <a:t>) que se usó en la segunda guerra mundial como insecticida y plaguicida. Fue prohibido en 1972 por ser neurotóxico, </a:t>
            </a:r>
            <a:r>
              <a:rPr lang="es-AR" baseline="0" dirty="0" err="1" smtClean="0"/>
              <a:t>hepatotoxico</a:t>
            </a:r>
            <a:r>
              <a:rPr lang="es-AR" baseline="0" dirty="0" smtClean="0"/>
              <a:t>, </a:t>
            </a:r>
            <a:r>
              <a:rPr lang="es-AR" baseline="0" dirty="0" err="1" smtClean="0"/>
              <a:t>nefrotoxico</a:t>
            </a:r>
            <a:r>
              <a:rPr lang="es-AR" baseline="0" dirty="0" smtClean="0"/>
              <a:t>. Pero en la próstata, </a:t>
            </a:r>
            <a:r>
              <a:rPr lang="es-AR" baseline="0" dirty="0" err="1" smtClean="0"/>
              <a:t>inhibibe</a:t>
            </a:r>
            <a:r>
              <a:rPr lang="es-AR" baseline="0" dirty="0" smtClean="0"/>
              <a:t> la 5 alfa </a:t>
            </a:r>
            <a:r>
              <a:rPr lang="es-AR" baseline="0" dirty="0" err="1" smtClean="0"/>
              <a:t>reductasa</a:t>
            </a:r>
            <a:r>
              <a:rPr lang="es-AR" baseline="0" dirty="0" smtClean="0"/>
              <a:t> y </a:t>
            </a:r>
            <a:r>
              <a:rPr lang="es-AR" baseline="0" dirty="0" err="1" smtClean="0"/>
              <a:t>actua</a:t>
            </a:r>
            <a:r>
              <a:rPr lang="es-AR" baseline="0" dirty="0" smtClean="0"/>
              <a:t> disminuyendo el tamaño prostático</a:t>
            </a:r>
          </a:p>
          <a:p>
            <a:r>
              <a:rPr lang="es-AR" baseline="0" dirty="0" smtClean="0"/>
              <a:t>Los  PCB (</a:t>
            </a:r>
            <a:r>
              <a:rPr lang="es-AR" baseline="0" dirty="0" err="1" smtClean="0"/>
              <a:t>policloros</a:t>
            </a:r>
            <a:r>
              <a:rPr lang="es-AR" baseline="0" dirty="0" smtClean="0"/>
              <a:t> </a:t>
            </a:r>
            <a:r>
              <a:rPr lang="es-AR" baseline="0" dirty="0" err="1" smtClean="0"/>
              <a:t>bifeniles</a:t>
            </a:r>
            <a:r>
              <a:rPr lang="es-AR" baseline="0" dirty="0" smtClean="0"/>
              <a:t>) o </a:t>
            </a:r>
            <a:r>
              <a:rPr lang="es-AR" baseline="0" dirty="0" err="1" smtClean="0"/>
              <a:t>piralenos</a:t>
            </a:r>
            <a:r>
              <a:rPr lang="es-AR" baseline="0" dirty="0" smtClean="0"/>
              <a:t> se encuentran en aislantes eléctricos. Tienen actividad </a:t>
            </a:r>
            <a:r>
              <a:rPr lang="es-AR" baseline="0" dirty="0" err="1" smtClean="0"/>
              <a:t>estrogénica</a:t>
            </a:r>
            <a:r>
              <a:rPr lang="es-AR" baseline="0" dirty="0" smtClean="0"/>
              <a:t>.  Específicamente el </a:t>
            </a:r>
            <a:r>
              <a:rPr lang="es-AR" baseline="0" dirty="0" err="1" smtClean="0"/>
              <a:t>Bifenol</a:t>
            </a:r>
            <a:r>
              <a:rPr lang="es-AR" baseline="0" dirty="0" smtClean="0"/>
              <a:t> A utilizado en la producción de ciertos plásticos, es un agonista de receptores </a:t>
            </a:r>
            <a:r>
              <a:rPr lang="es-AR" baseline="0" dirty="0" err="1" smtClean="0"/>
              <a:t>estrogénicos</a:t>
            </a:r>
            <a:r>
              <a:rPr lang="es-AR" baseline="0" dirty="0" smtClean="0"/>
              <a:t> y se asocia al cap.</a:t>
            </a:r>
          </a:p>
          <a:p>
            <a:r>
              <a:rPr lang="es-AR" baseline="0" dirty="0" smtClean="0"/>
              <a:t>Las dioxinas (proceso de combustión) se acumula en grasas animales: carne, leche </a:t>
            </a:r>
            <a:r>
              <a:rPr lang="es-AR" baseline="0" dirty="0" err="1" smtClean="0"/>
              <a:t>quesoy</a:t>
            </a:r>
            <a:r>
              <a:rPr lang="es-AR" baseline="0" dirty="0" smtClean="0"/>
              <a:t> embutidos. Incide sobre el aparto reproductor y ha sido </a:t>
            </a:r>
            <a:r>
              <a:rPr lang="es-AR" baseline="0" dirty="0" err="1" smtClean="0"/>
              <a:t>utilizda</a:t>
            </a:r>
            <a:r>
              <a:rPr lang="es-AR" baseline="0" dirty="0" smtClean="0"/>
              <a:t> como arma química (gas naranja, guerra de </a:t>
            </a:r>
            <a:r>
              <a:rPr lang="es-AR" baseline="0" dirty="0" err="1" smtClean="0"/>
              <a:t>Vitnam</a:t>
            </a:r>
            <a:r>
              <a:rPr lang="es-AR" baseline="0" dirty="0" smtClean="0"/>
              <a:t>)</a:t>
            </a:r>
          </a:p>
          <a:p>
            <a:r>
              <a:rPr lang="es-AR" baseline="0" dirty="0" smtClean="0"/>
              <a:t>algunos 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CD4FA2-15C9-44BF-AAA0-1C0B831F233A}" type="slidenum">
              <a:rPr lang="es-AR" smtClean="0"/>
              <a:t>8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6929581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CD4FA2-15C9-44BF-AAA0-1C0B831F233A}" type="slidenum">
              <a:rPr lang="es-AR" smtClean="0"/>
              <a:t>9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1342282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CD4FA2-15C9-44BF-AAA0-1C0B831F233A}" type="slidenum">
              <a:rPr lang="es-AR" smtClean="0"/>
              <a:t>11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2759199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CD4FA2-15C9-44BF-AAA0-1C0B831F233A}" type="slidenum">
              <a:rPr lang="es-AR" smtClean="0"/>
              <a:t>14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4343765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AR" dirty="0" smtClean="0"/>
              <a:t>Además, la expresión y localización de los receptores de estrógeno alfa (REα) y beta (REβ), y de andrógenos (AR) fue evaluada por IHQ en las mismas muestras (Figura 2). La expresión citoplasmática del REβ (Figura 2 A-C) y nuclear de AR (Figura 2 G-I) fue mayor en los patrones de </a:t>
            </a:r>
            <a:r>
              <a:rPr lang="es-AR" dirty="0" err="1" smtClean="0"/>
              <a:t>Gleason</a:t>
            </a:r>
            <a:r>
              <a:rPr lang="es-AR" dirty="0" smtClean="0"/>
              <a:t> 3 y 4, disminuyendo significativamente en el </a:t>
            </a:r>
            <a:r>
              <a:rPr lang="es-AR" dirty="0" err="1" smtClean="0"/>
              <a:t>Gleason</a:t>
            </a:r>
            <a:r>
              <a:rPr lang="es-AR" dirty="0" smtClean="0"/>
              <a:t> 5. Por su parte, el REα se expresó principalmente en citoplasma con una intensidad moderada y no varío significativamente con el patrón de </a:t>
            </a:r>
            <a:r>
              <a:rPr lang="es-AR" dirty="0" err="1" smtClean="0"/>
              <a:t>Gleason</a:t>
            </a:r>
            <a:r>
              <a:rPr lang="es-AR" dirty="0" smtClean="0"/>
              <a:t> (Figura 2 D-F).</a:t>
            </a:r>
          </a:p>
          <a:p>
            <a:endParaRPr lang="es-AR" dirty="0" smtClean="0"/>
          </a:p>
          <a:p>
            <a:r>
              <a:rPr lang="es-AR" dirty="0" smtClean="0"/>
              <a:t>Posteriormente, analizamos in </a:t>
            </a:r>
            <a:r>
              <a:rPr lang="es-AR" dirty="0" err="1" smtClean="0"/>
              <a:t>silico</a:t>
            </a:r>
            <a:r>
              <a:rPr lang="es-AR" dirty="0" smtClean="0"/>
              <a:t> la expresión de </a:t>
            </a:r>
            <a:r>
              <a:rPr lang="es-AR" dirty="0" err="1" smtClean="0"/>
              <a:t>ARNm</a:t>
            </a:r>
            <a:r>
              <a:rPr lang="es-AR" dirty="0" smtClean="0"/>
              <a:t> de AR, REα (ESR1), REβ (ESR2), TRα (THRA), TRβ1 (THRB) y αVβ3 de integrinas (ITGAV, ITGB3) en tejidos de próstatas normales y tumorales; y los correlacionamos con el Score de </a:t>
            </a:r>
            <a:r>
              <a:rPr lang="es-AR" dirty="0" err="1" smtClean="0"/>
              <a:t>Gleason</a:t>
            </a:r>
            <a:r>
              <a:rPr lang="es-AR" dirty="0" smtClean="0"/>
              <a:t> (SG; determinado por la sumatoria de los dos patrones histológicos más comunes). Los datos clínicos de 385 muestras de </a:t>
            </a:r>
            <a:r>
              <a:rPr lang="es-AR" dirty="0" err="1" smtClean="0"/>
              <a:t>CaP</a:t>
            </a:r>
            <a:r>
              <a:rPr lang="es-AR" dirty="0" smtClean="0"/>
              <a:t> (n = 333) y de tejido adyacente sano (n=52) se obtuvieron de la base de datos de </a:t>
            </a:r>
            <a:r>
              <a:rPr lang="es-AR" dirty="0" err="1" smtClean="0"/>
              <a:t>CaP</a:t>
            </a:r>
            <a:r>
              <a:rPr lang="es-AR" dirty="0" smtClean="0"/>
              <a:t> [</a:t>
            </a:r>
            <a:r>
              <a:rPr lang="es-AR" dirty="0" err="1" smtClean="0"/>
              <a:t>Cancer</a:t>
            </a:r>
            <a:r>
              <a:rPr lang="es-AR" dirty="0" smtClean="0"/>
              <a:t> </a:t>
            </a:r>
            <a:r>
              <a:rPr lang="es-AR" dirty="0" err="1" smtClean="0"/>
              <a:t>Genome</a:t>
            </a:r>
            <a:r>
              <a:rPr lang="es-AR" dirty="0" smtClean="0"/>
              <a:t> Atlas Project (https://jhubiostatistics.shinyapps.io/recount/)] y [</a:t>
            </a:r>
            <a:r>
              <a:rPr lang="es-AR" dirty="0" err="1" smtClean="0"/>
              <a:t>cBioPortal</a:t>
            </a:r>
            <a:r>
              <a:rPr lang="es-AR" dirty="0" smtClean="0"/>
              <a:t> (http://www.cbioportal.org/study? id = </a:t>
            </a:r>
            <a:r>
              <a:rPr lang="es-AR" dirty="0" err="1" smtClean="0"/>
              <a:t>prad_tcga_pub</a:t>
            </a:r>
            <a:r>
              <a:rPr lang="es-AR" dirty="0" smtClean="0"/>
              <a:t> # </a:t>
            </a:r>
            <a:r>
              <a:rPr lang="es-AR" dirty="0" err="1" smtClean="0"/>
              <a:t>clinical</a:t>
            </a:r>
            <a:r>
              <a:rPr lang="es-AR" dirty="0" smtClean="0"/>
              <a:t>)]. Los tejidos tumorales sobre-expresaron THRB en comparación con tejido normal siendo más fuerte en SG ≥8 (FC = 1.52, FDR≤0.001). Al comparar solo muestras tumorales, y en concordancia con los resultados obtenidos en nuestros pacientes, la expresión de THRB aumentó en SG ≥8 (con predominio de patrón de </a:t>
            </a:r>
            <a:r>
              <a:rPr lang="es-AR" dirty="0" err="1" smtClean="0"/>
              <a:t>gleason</a:t>
            </a:r>
            <a:r>
              <a:rPr lang="es-AR" dirty="0" smtClean="0"/>
              <a:t> 4 y/o 5) contra los SG 3+3 (FC = 1,27; p = 0,01; FDR = 0,059). La expresión de THRA y ITGB3 fue menor en los tumores, independientemente del SG, que en el tejido normal (FC = 0,71 y FC = 0,40, respectivamente, FDR≤0,001). Con respecto a los receptores de estrógeno, el ESR1 se reguló a la baja en los SG 3+3 en comparación con otros SG (p≤0.05) mientras que no se observaron diferencias en la expresión de ESR2. Finalmente, a diferencia de nuestros resultados, el estudio in </a:t>
            </a:r>
            <a:r>
              <a:rPr lang="es-AR" dirty="0" err="1" smtClean="0"/>
              <a:t>silico</a:t>
            </a:r>
            <a:r>
              <a:rPr lang="es-AR" dirty="0" smtClean="0"/>
              <a:t> mostró que la expresión de AR fue significativamente mayor en los SG ≥8 (FC = 1.4; FDR≤0.001) y se correlacionó moderada pero significativamente con THRB (r = 0.266, p≤0.001) e ITGAV (r = 0.354, p≤0.001). </a:t>
            </a:r>
          </a:p>
          <a:p>
            <a:endParaRPr lang="es-AR" dirty="0" smtClean="0"/>
          </a:p>
          <a:p>
            <a:r>
              <a:rPr lang="es-AR" dirty="0" smtClean="0"/>
              <a:t>Los resultados obtenidos con la concreción del Objetivo Específico 2 nos permiten concluir que la progresión de </a:t>
            </a:r>
            <a:r>
              <a:rPr lang="es-AR" dirty="0" err="1" smtClean="0"/>
              <a:t>CaP</a:t>
            </a:r>
            <a:r>
              <a:rPr lang="es-AR" dirty="0" smtClean="0"/>
              <a:t> se asoció con una sobreexpresión de TRβ1 y AR, y a una disminución de TRα y αVβ3 de integrinas en tejidos tumorales prostáticos; sugiriendo un papel potencial de las hormonas esteroideas mediando la regulación endocrina del </a:t>
            </a:r>
            <a:r>
              <a:rPr lang="es-AR" dirty="0" err="1" smtClean="0"/>
              <a:t>CaP.</a:t>
            </a:r>
            <a:endParaRPr lang="es-AR" dirty="0" smtClean="0"/>
          </a:p>
          <a:p>
            <a:endParaRPr lang="es-A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CD4FA2-15C9-44BF-AAA0-1C0B831F233A}" type="slidenum">
              <a:rPr lang="es-AR" smtClean="0"/>
              <a:t>15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4189062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953B5-D703-40CE-A53F-F2DAF13BA50A}" type="datetimeFigureOut">
              <a:rPr lang="es-AR" smtClean="0"/>
              <a:t>08/04/2019</a:t>
            </a:fld>
            <a:endParaRPr lang="es-AR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6DA84-2621-40B7-A992-A3E2B30F03F6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659477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953B5-D703-40CE-A53F-F2DAF13BA50A}" type="datetimeFigureOut">
              <a:rPr lang="es-AR" smtClean="0"/>
              <a:t>08/04/2019</a:t>
            </a:fld>
            <a:endParaRPr lang="es-AR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6DA84-2621-40B7-A992-A3E2B30F03F6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1015605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953B5-D703-40CE-A53F-F2DAF13BA50A}" type="datetimeFigureOut">
              <a:rPr lang="es-AR" smtClean="0"/>
              <a:t>08/04/2019</a:t>
            </a:fld>
            <a:endParaRPr lang="es-AR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6DA84-2621-40B7-A992-A3E2B30F03F6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9254795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ítulo, text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E791BB8-8955-48E0-A71F-F531F1774883}" type="slidenum">
              <a:rPr lang="es-ES_tradnl"/>
              <a:pPr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273739618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953B5-D703-40CE-A53F-F2DAF13BA50A}" type="datetimeFigureOut">
              <a:rPr lang="es-AR" smtClean="0"/>
              <a:t>08/04/2019</a:t>
            </a:fld>
            <a:endParaRPr lang="es-AR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6DA84-2621-40B7-A992-A3E2B30F03F6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2147573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953B5-D703-40CE-A53F-F2DAF13BA50A}" type="datetimeFigureOut">
              <a:rPr lang="es-AR" smtClean="0"/>
              <a:t>08/04/2019</a:t>
            </a:fld>
            <a:endParaRPr lang="es-AR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6DA84-2621-40B7-A992-A3E2B30F03F6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3918670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953B5-D703-40CE-A53F-F2DAF13BA50A}" type="datetimeFigureOut">
              <a:rPr lang="es-AR" smtClean="0"/>
              <a:t>08/04/2019</a:t>
            </a:fld>
            <a:endParaRPr lang="es-AR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6DA84-2621-40B7-A992-A3E2B30F03F6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2473725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953B5-D703-40CE-A53F-F2DAF13BA50A}" type="datetimeFigureOut">
              <a:rPr lang="es-AR" smtClean="0"/>
              <a:t>08/04/2019</a:t>
            </a:fld>
            <a:endParaRPr lang="es-AR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6DA84-2621-40B7-A992-A3E2B30F03F6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2124292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953B5-D703-40CE-A53F-F2DAF13BA50A}" type="datetimeFigureOut">
              <a:rPr lang="es-AR" smtClean="0"/>
              <a:t>08/04/2019</a:t>
            </a:fld>
            <a:endParaRPr lang="es-AR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6DA84-2621-40B7-A992-A3E2B30F03F6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8601618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953B5-D703-40CE-A53F-F2DAF13BA50A}" type="datetimeFigureOut">
              <a:rPr lang="es-AR" smtClean="0"/>
              <a:t>08/04/2019</a:t>
            </a:fld>
            <a:endParaRPr lang="es-AR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6DA84-2621-40B7-A992-A3E2B30F03F6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2535463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953B5-D703-40CE-A53F-F2DAF13BA50A}" type="datetimeFigureOut">
              <a:rPr lang="es-AR" smtClean="0"/>
              <a:t>08/04/2019</a:t>
            </a:fld>
            <a:endParaRPr lang="es-AR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6DA84-2621-40B7-A992-A3E2B30F03F6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9923817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953B5-D703-40CE-A53F-F2DAF13BA50A}" type="datetimeFigureOut">
              <a:rPr lang="es-AR" smtClean="0"/>
              <a:t>08/04/2019</a:t>
            </a:fld>
            <a:endParaRPr lang="es-AR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6DA84-2621-40B7-A992-A3E2B30F03F6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537352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7953B5-D703-40CE-A53F-F2DAF13BA50A}" type="datetimeFigureOut">
              <a:rPr lang="es-AR" smtClean="0"/>
              <a:t>08/04/2019</a:t>
            </a:fld>
            <a:endParaRPr lang="es-AR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26DA84-2621-40B7-A992-A3E2B30F03F6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961953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6.emf"/><Relationship Id="rId4" Type="http://schemas.openxmlformats.org/officeDocument/2006/relationships/oleObject" Target="../embeddings/oleObject1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7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8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19.emf"/><Relationship Id="rId4" Type="http://schemas.openxmlformats.org/officeDocument/2006/relationships/oleObject" Target="../embeddings/oleObject4.bin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25.png"/><Relationship Id="rId18" Type="http://schemas.microsoft.com/office/2007/relationships/hdphoto" Target="../media/hdphoto8.wdp"/><Relationship Id="rId26" Type="http://schemas.microsoft.com/office/2007/relationships/hdphoto" Target="../media/hdphoto12.wdp"/><Relationship Id="rId3" Type="http://schemas.openxmlformats.org/officeDocument/2006/relationships/image" Target="../media/image20.png"/><Relationship Id="rId21" Type="http://schemas.openxmlformats.org/officeDocument/2006/relationships/image" Target="../media/image29.png"/><Relationship Id="rId7" Type="http://schemas.openxmlformats.org/officeDocument/2006/relationships/image" Target="../media/image22.png"/><Relationship Id="rId12" Type="http://schemas.microsoft.com/office/2007/relationships/hdphoto" Target="../media/hdphoto5.wdp"/><Relationship Id="rId17" Type="http://schemas.openxmlformats.org/officeDocument/2006/relationships/image" Target="../media/image27.png"/><Relationship Id="rId25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6" Type="http://schemas.microsoft.com/office/2007/relationships/hdphoto" Target="../media/hdphoto7.wdp"/><Relationship Id="rId20" Type="http://schemas.microsoft.com/office/2007/relationships/hdphoto" Target="../media/hdphoto9.wdp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24.png"/><Relationship Id="rId24" Type="http://schemas.microsoft.com/office/2007/relationships/hdphoto" Target="../media/hdphoto11.wdp"/><Relationship Id="rId5" Type="http://schemas.openxmlformats.org/officeDocument/2006/relationships/image" Target="../media/image21.png"/><Relationship Id="rId15" Type="http://schemas.openxmlformats.org/officeDocument/2006/relationships/image" Target="../media/image26.png"/><Relationship Id="rId23" Type="http://schemas.openxmlformats.org/officeDocument/2006/relationships/image" Target="../media/image30.png"/><Relationship Id="rId10" Type="http://schemas.microsoft.com/office/2007/relationships/hdphoto" Target="../media/hdphoto4.wdp"/><Relationship Id="rId19" Type="http://schemas.openxmlformats.org/officeDocument/2006/relationships/image" Target="../media/image28.png"/><Relationship Id="rId4" Type="http://schemas.microsoft.com/office/2007/relationships/hdphoto" Target="../media/hdphoto1.wdp"/><Relationship Id="rId9" Type="http://schemas.openxmlformats.org/officeDocument/2006/relationships/image" Target="../media/image23.png"/><Relationship Id="rId14" Type="http://schemas.microsoft.com/office/2007/relationships/hdphoto" Target="../media/hdphoto6.wdp"/><Relationship Id="rId22" Type="http://schemas.microsoft.com/office/2007/relationships/hdphoto" Target="../media/hdphoto10.wdp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13" Type="http://schemas.openxmlformats.org/officeDocument/2006/relationships/image" Target="../media/image37.png"/><Relationship Id="rId18" Type="http://schemas.microsoft.com/office/2007/relationships/hdphoto" Target="../media/hdphoto20.wdp"/><Relationship Id="rId3" Type="http://schemas.openxmlformats.org/officeDocument/2006/relationships/image" Target="../media/image32.png"/><Relationship Id="rId7" Type="http://schemas.openxmlformats.org/officeDocument/2006/relationships/image" Target="../media/image34.png"/><Relationship Id="rId12" Type="http://schemas.microsoft.com/office/2007/relationships/hdphoto" Target="../media/hdphoto17.wdp"/><Relationship Id="rId17" Type="http://schemas.openxmlformats.org/officeDocument/2006/relationships/image" Target="../media/image39.png"/><Relationship Id="rId2" Type="http://schemas.openxmlformats.org/officeDocument/2006/relationships/notesSlide" Target="../notesSlides/notesSlide10.xml"/><Relationship Id="rId16" Type="http://schemas.microsoft.com/office/2007/relationships/hdphoto" Target="../media/hdphoto19.wdp"/><Relationship Id="rId1" Type="http://schemas.openxmlformats.org/officeDocument/2006/relationships/slideLayout" Target="../slideLayouts/slideLayout7.xml"/><Relationship Id="rId6" Type="http://schemas.microsoft.com/office/2007/relationships/hdphoto" Target="../media/hdphoto14.wdp"/><Relationship Id="rId11" Type="http://schemas.openxmlformats.org/officeDocument/2006/relationships/image" Target="../media/image36.png"/><Relationship Id="rId5" Type="http://schemas.openxmlformats.org/officeDocument/2006/relationships/image" Target="../media/image33.png"/><Relationship Id="rId15" Type="http://schemas.openxmlformats.org/officeDocument/2006/relationships/image" Target="../media/image38.png"/><Relationship Id="rId10" Type="http://schemas.microsoft.com/office/2007/relationships/hdphoto" Target="../media/hdphoto16.wdp"/><Relationship Id="rId4" Type="http://schemas.microsoft.com/office/2007/relationships/hdphoto" Target="../media/hdphoto13.wdp"/><Relationship Id="rId9" Type="http://schemas.openxmlformats.org/officeDocument/2006/relationships/image" Target="../media/image35.png"/><Relationship Id="rId14" Type="http://schemas.microsoft.com/office/2007/relationships/hdphoto" Target="../media/hdphoto18.wdp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emf"/><Relationship Id="rId13" Type="http://schemas.openxmlformats.org/officeDocument/2006/relationships/image" Target="../media/image45.png"/><Relationship Id="rId3" Type="http://schemas.openxmlformats.org/officeDocument/2006/relationships/oleObject" Target="../embeddings/oleObject5.bin"/><Relationship Id="rId7" Type="http://schemas.openxmlformats.org/officeDocument/2006/relationships/oleObject" Target="../embeddings/oleObject7.bin"/><Relationship Id="rId12" Type="http://schemas.microsoft.com/office/2007/relationships/hdphoto" Target="../media/hdphoto21.wdp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41.emf"/><Relationship Id="rId11" Type="http://schemas.openxmlformats.org/officeDocument/2006/relationships/image" Target="../media/image44.png"/><Relationship Id="rId5" Type="http://schemas.openxmlformats.org/officeDocument/2006/relationships/oleObject" Target="../embeddings/oleObject6.bin"/><Relationship Id="rId10" Type="http://schemas.openxmlformats.org/officeDocument/2006/relationships/image" Target="../media/image43.emf"/><Relationship Id="rId4" Type="http://schemas.openxmlformats.org/officeDocument/2006/relationships/image" Target="../media/image40.emf"/><Relationship Id="rId9" Type="http://schemas.openxmlformats.org/officeDocument/2006/relationships/oleObject" Target="../embeddings/oleObject8.bin"/><Relationship Id="rId14" Type="http://schemas.microsoft.com/office/2007/relationships/hdphoto" Target="../media/hdphoto22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emf"/><Relationship Id="rId3" Type="http://schemas.openxmlformats.org/officeDocument/2006/relationships/oleObject" Target="../embeddings/oleObject9.bin"/><Relationship Id="rId7" Type="http://schemas.openxmlformats.org/officeDocument/2006/relationships/oleObject" Target="../embeddings/oleObject1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47.emf"/><Relationship Id="rId5" Type="http://schemas.openxmlformats.org/officeDocument/2006/relationships/oleObject" Target="../embeddings/oleObject10.bin"/><Relationship Id="rId10" Type="http://schemas.openxmlformats.org/officeDocument/2006/relationships/image" Target="../media/image49.emf"/><Relationship Id="rId4" Type="http://schemas.openxmlformats.org/officeDocument/2006/relationships/image" Target="../media/image46.emf"/><Relationship Id="rId9" Type="http://schemas.openxmlformats.org/officeDocument/2006/relationships/oleObject" Target="../embeddings/oleObject12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51.emf"/><Relationship Id="rId5" Type="http://schemas.openxmlformats.org/officeDocument/2006/relationships/oleObject" Target="../embeddings/oleObject14.bin"/><Relationship Id="rId4" Type="http://schemas.openxmlformats.org/officeDocument/2006/relationships/image" Target="../media/image50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1.jp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409699" y="2613544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s-AR" b="1" dirty="0" smtClean="0">
                <a:solidFill>
                  <a:srgbClr val="FF0000"/>
                </a:solidFill>
              </a:rPr>
              <a:t>Regulación </a:t>
            </a:r>
            <a:r>
              <a:rPr lang="es-AR" b="1" dirty="0">
                <a:solidFill>
                  <a:srgbClr val="FF0000"/>
                </a:solidFill>
              </a:rPr>
              <a:t>hormonal y </a:t>
            </a:r>
            <a:r>
              <a:rPr lang="es-AR" b="1" dirty="0" err="1">
                <a:solidFill>
                  <a:srgbClr val="FF0000"/>
                </a:solidFill>
              </a:rPr>
              <a:t>disruptores</a:t>
            </a:r>
            <a:r>
              <a:rPr lang="es-AR" b="1" dirty="0">
                <a:solidFill>
                  <a:srgbClr val="FF0000"/>
                </a:solidFill>
              </a:rPr>
              <a:t> </a:t>
            </a:r>
            <a:r>
              <a:rPr lang="es-AR" b="1" dirty="0" smtClean="0">
                <a:solidFill>
                  <a:srgbClr val="FF0000"/>
                </a:solidFill>
              </a:rPr>
              <a:t>endócrinos en </a:t>
            </a:r>
            <a:r>
              <a:rPr lang="es-AR" b="1" dirty="0">
                <a:solidFill>
                  <a:srgbClr val="FF0000"/>
                </a:solidFill>
              </a:rPr>
              <a:t>el proceso tumoral 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0747" y="16451"/>
            <a:ext cx="2828579" cy="1741344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784" y="220806"/>
            <a:ext cx="3798419" cy="1536989"/>
          </a:xfrm>
          <a:prstGeom prst="rect">
            <a:avLst/>
          </a:prstGeom>
        </p:spPr>
      </p:pic>
      <p:sp>
        <p:nvSpPr>
          <p:cNvPr id="7" name="Text Box 1028"/>
          <p:cNvSpPr txBox="1">
            <a:spLocks noChangeArrowheads="1"/>
          </p:cNvSpPr>
          <p:nvPr/>
        </p:nvSpPr>
        <p:spPr bwMode="auto">
          <a:xfrm>
            <a:off x="7846507" y="5689456"/>
            <a:ext cx="4125912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s-E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AR" sz="1800" b="1" dirty="0">
                <a:latin typeface="Times New Roman" panose="02020603050405020304" pitchFamily="18" charset="0"/>
              </a:rPr>
              <a:t>Dra. CONSTANZA LÓPEZ FONTANA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AR" sz="1800" dirty="0">
                <a:latin typeface="Times New Roman" panose="02020603050405020304" pitchFamily="18" charset="0"/>
              </a:rPr>
              <a:t>Nutricionista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AR" sz="1800" dirty="0">
                <a:latin typeface="Times New Roman" panose="02020603050405020304" pitchFamily="18" charset="0"/>
              </a:rPr>
              <a:t>PD en Fisiología y Alimentación</a:t>
            </a:r>
          </a:p>
        </p:txBody>
      </p:sp>
    </p:spTree>
    <p:extLst>
      <p:ext uri="{BB962C8B-B14F-4D97-AF65-F5344CB8AC3E}">
        <p14:creationId xmlns:p14="http://schemas.microsoft.com/office/powerpoint/2010/main" val="688477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3190668" y="800072"/>
            <a:ext cx="3401052" cy="5285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2000" dirty="0" smtClean="0"/>
              <a:t>2007-2009</a:t>
            </a:r>
            <a:endParaRPr lang="es-AR" sz="2000" dirty="0"/>
          </a:p>
        </p:txBody>
      </p:sp>
      <p:sp>
        <p:nvSpPr>
          <p:cNvPr id="3" name="Rectángulo 2"/>
          <p:cNvSpPr/>
          <p:nvPr/>
        </p:nvSpPr>
        <p:spPr>
          <a:xfrm>
            <a:off x="8004488" y="794619"/>
            <a:ext cx="3401052" cy="5285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2000" dirty="0" smtClean="0"/>
              <a:t>2017-2019</a:t>
            </a:r>
            <a:endParaRPr lang="es-AR" sz="2000" dirty="0"/>
          </a:p>
        </p:txBody>
      </p:sp>
      <p:grpSp>
        <p:nvGrpSpPr>
          <p:cNvPr id="4" name="Grupo 3"/>
          <p:cNvGrpSpPr/>
          <p:nvPr/>
        </p:nvGrpSpPr>
        <p:grpSpPr>
          <a:xfrm>
            <a:off x="534953" y="1467808"/>
            <a:ext cx="9951795" cy="3917216"/>
            <a:chOff x="205253" y="1252107"/>
            <a:chExt cx="11362084" cy="4837653"/>
          </a:xfrm>
        </p:grpSpPr>
        <p:sp>
          <p:nvSpPr>
            <p:cNvPr id="5" name="Text Box 5"/>
            <p:cNvSpPr txBox="1">
              <a:spLocks noChangeArrowheads="1"/>
            </p:cNvSpPr>
            <p:nvPr/>
          </p:nvSpPr>
          <p:spPr bwMode="auto">
            <a:xfrm>
              <a:off x="281781" y="1777282"/>
              <a:ext cx="1847073" cy="400110"/>
            </a:xfrm>
            <a:prstGeom prst="rect">
              <a:avLst/>
            </a:prstGeom>
            <a:solidFill>
              <a:srgbClr val="FF99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es-ES" sz="2000" b="1" dirty="0">
                  <a:solidFill>
                    <a:schemeClr val="bg1"/>
                  </a:solidFill>
                </a:rPr>
                <a:t>Urológicas</a:t>
              </a:r>
            </a:p>
          </p:txBody>
        </p:sp>
        <p:sp>
          <p:nvSpPr>
            <p:cNvPr id="6" name="Text Box 8"/>
            <p:cNvSpPr txBox="1">
              <a:spLocks noChangeArrowheads="1"/>
            </p:cNvSpPr>
            <p:nvPr/>
          </p:nvSpPr>
          <p:spPr bwMode="auto">
            <a:xfrm>
              <a:off x="2595375" y="1332541"/>
              <a:ext cx="2397856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s-ES" sz="2000" b="1" dirty="0"/>
                <a:t>Tacto Rectal</a:t>
              </a:r>
            </a:p>
          </p:txBody>
        </p:sp>
        <p:sp>
          <p:nvSpPr>
            <p:cNvPr id="7" name="Text Box 9"/>
            <p:cNvSpPr txBox="1">
              <a:spLocks noChangeArrowheads="1"/>
            </p:cNvSpPr>
            <p:nvPr/>
          </p:nvSpPr>
          <p:spPr bwMode="auto">
            <a:xfrm>
              <a:off x="2554226" y="1775237"/>
              <a:ext cx="5613543" cy="8617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s-ES" sz="2000" b="1" dirty="0"/>
                <a:t> </a:t>
              </a:r>
              <a:r>
                <a:rPr lang="es-ES" sz="2000" b="1" dirty="0" smtClean="0"/>
                <a:t>Ecografía </a:t>
              </a:r>
              <a:r>
                <a:rPr lang="es-ES" sz="2000" b="1" dirty="0" err="1"/>
                <a:t>Transrectal</a:t>
              </a:r>
              <a:r>
                <a:rPr lang="es-ES" sz="2000" b="1" dirty="0"/>
                <a:t> y biopsia </a:t>
              </a:r>
              <a:r>
                <a:rPr lang="es-ES" sz="2000" b="1" dirty="0" err="1" smtClean="0"/>
                <a:t>ecodirigida</a:t>
              </a:r>
              <a:endParaRPr lang="es-ES" sz="2000" b="1" dirty="0" smtClean="0"/>
            </a:p>
            <a:p>
              <a:pPr>
                <a:spcBef>
                  <a:spcPct val="50000"/>
                </a:spcBef>
              </a:pPr>
              <a:r>
                <a:rPr lang="es-ES" sz="2000" b="1" dirty="0" smtClean="0"/>
                <a:t> Clasificación según Score de </a:t>
              </a:r>
              <a:r>
                <a:rPr lang="es-ES" sz="2000" b="1" dirty="0" err="1" smtClean="0"/>
                <a:t>Gleason</a:t>
              </a:r>
              <a:r>
                <a:rPr lang="es-ES" sz="2000" b="1" dirty="0" smtClean="0"/>
                <a:t> (SG)</a:t>
              </a:r>
              <a:endParaRPr lang="es-ES" sz="2000" b="1" dirty="0"/>
            </a:p>
          </p:txBody>
        </p:sp>
        <p:sp>
          <p:nvSpPr>
            <p:cNvPr id="8" name="Text Box 10"/>
            <p:cNvSpPr txBox="1">
              <a:spLocks noChangeArrowheads="1"/>
            </p:cNvSpPr>
            <p:nvPr/>
          </p:nvSpPr>
          <p:spPr bwMode="auto">
            <a:xfrm>
              <a:off x="241465" y="3624074"/>
              <a:ext cx="1955560" cy="400110"/>
            </a:xfrm>
            <a:prstGeom prst="rect">
              <a:avLst/>
            </a:prstGeom>
            <a:solidFill>
              <a:srgbClr val="99CC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s-ES" sz="2000" b="1" dirty="0">
                  <a:solidFill>
                    <a:schemeClr val="bg1"/>
                  </a:solidFill>
                </a:rPr>
                <a:t>Bioquímicas</a:t>
              </a:r>
            </a:p>
          </p:txBody>
        </p:sp>
        <p:sp>
          <p:nvSpPr>
            <p:cNvPr id="9" name="Text Box 13"/>
            <p:cNvSpPr txBox="1">
              <a:spLocks noChangeArrowheads="1"/>
            </p:cNvSpPr>
            <p:nvPr/>
          </p:nvSpPr>
          <p:spPr bwMode="auto">
            <a:xfrm>
              <a:off x="2686311" y="2930771"/>
              <a:ext cx="1450676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s-ES" sz="2000" b="1" dirty="0"/>
                <a:t>PSA</a:t>
              </a:r>
            </a:p>
          </p:txBody>
        </p:sp>
        <p:sp>
          <p:nvSpPr>
            <p:cNvPr id="10" name="Text Box 14"/>
            <p:cNvSpPr txBox="1">
              <a:spLocks noChangeArrowheads="1"/>
            </p:cNvSpPr>
            <p:nvPr/>
          </p:nvSpPr>
          <p:spPr bwMode="auto">
            <a:xfrm>
              <a:off x="2661290" y="3353869"/>
              <a:ext cx="3117109" cy="1444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ts val="600"/>
                </a:spcBef>
              </a:pPr>
              <a:r>
                <a:rPr lang="es-ES" sz="2000" b="1" dirty="0" smtClean="0"/>
                <a:t>Estrógeno total</a:t>
              </a:r>
              <a:endParaRPr lang="es-ES" sz="2000" b="1" dirty="0"/>
            </a:p>
            <a:p>
              <a:pPr>
                <a:spcBef>
                  <a:spcPts val="600"/>
                </a:spcBef>
              </a:pPr>
              <a:r>
                <a:rPr lang="es-ES" sz="2000" b="1" dirty="0" smtClean="0"/>
                <a:t>Testosterona total</a:t>
              </a:r>
            </a:p>
            <a:p>
              <a:pPr>
                <a:spcBef>
                  <a:spcPts val="600"/>
                </a:spcBef>
              </a:pPr>
              <a:r>
                <a:rPr lang="es-ES" sz="2000" b="1" dirty="0" smtClean="0"/>
                <a:t>Perfil tiroideo</a:t>
              </a:r>
            </a:p>
          </p:txBody>
        </p:sp>
        <p:sp>
          <p:nvSpPr>
            <p:cNvPr id="11" name="Text Box 15"/>
            <p:cNvSpPr txBox="1">
              <a:spLocks noChangeArrowheads="1"/>
            </p:cNvSpPr>
            <p:nvPr/>
          </p:nvSpPr>
          <p:spPr bwMode="auto">
            <a:xfrm>
              <a:off x="205253" y="5313233"/>
              <a:ext cx="2046342" cy="494125"/>
            </a:xfrm>
            <a:prstGeom prst="rect">
              <a:avLst/>
            </a:prstGeom>
            <a:solidFill>
              <a:srgbClr val="00CCFF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s-ES" sz="2000" b="1" dirty="0">
                  <a:solidFill>
                    <a:schemeClr val="bg1"/>
                  </a:solidFill>
                </a:rPr>
                <a:t>Nutricionales </a:t>
              </a:r>
            </a:p>
          </p:txBody>
        </p:sp>
        <p:sp>
          <p:nvSpPr>
            <p:cNvPr id="12" name="Text Box 17"/>
            <p:cNvSpPr txBox="1">
              <a:spLocks noChangeArrowheads="1"/>
            </p:cNvSpPr>
            <p:nvPr/>
          </p:nvSpPr>
          <p:spPr bwMode="auto">
            <a:xfrm>
              <a:off x="2622118" y="5381874"/>
              <a:ext cx="2397856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s-ES" sz="2000" b="1" dirty="0"/>
                <a:t>Medida antropométricas</a:t>
              </a:r>
            </a:p>
          </p:txBody>
        </p:sp>
        <p:sp>
          <p:nvSpPr>
            <p:cNvPr id="13" name="Abrir llave 12"/>
            <p:cNvSpPr/>
            <p:nvPr/>
          </p:nvSpPr>
          <p:spPr>
            <a:xfrm>
              <a:off x="2445112" y="1252107"/>
              <a:ext cx="354013" cy="1517651"/>
            </a:xfrm>
            <a:prstGeom prst="lef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14" name="Abrir llave 13"/>
            <p:cNvSpPr/>
            <p:nvPr/>
          </p:nvSpPr>
          <p:spPr>
            <a:xfrm>
              <a:off x="2432844" y="2983181"/>
              <a:ext cx="379943" cy="1784865"/>
            </a:xfrm>
            <a:prstGeom prst="lef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15" name="20 Rectángulo"/>
            <p:cNvSpPr>
              <a:spLocks noChangeArrowheads="1"/>
            </p:cNvSpPr>
            <p:nvPr/>
          </p:nvSpPr>
          <p:spPr bwMode="auto">
            <a:xfrm>
              <a:off x="8167770" y="2647717"/>
              <a:ext cx="2956037" cy="400110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es-AR" sz="2000" b="1" dirty="0" smtClean="0">
                  <a:solidFill>
                    <a:srgbClr val="FF0000"/>
                  </a:solidFill>
                </a:rPr>
                <a:t>Sobrevida</a:t>
              </a:r>
              <a:endParaRPr lang="es-AR" sz="2000" b="1" dirty="0">
                <a:solidFill>
                  <a:srgbClr val="FF0000"/>
                </a:solidFill>
              </a:endParaRPr>
            </a:p>
          </p:txBody>
        </p:sp>
        <p:sp>
          <p:nvSpPr>
            <p:cNvPr id="16" name="Rectángulo 15"/>
            <p:cNvSpPr/>
            <p:nvPr/>
          </p:nvSpPr>
          <p:spPr>
            <a:xfrm>
              <a:off x="8874498" y="3263936"/>
              <a:ext cx="2125215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AR" sz="20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Recidiva bioquímica</a:t>
              </a:r>
              <a:endParaRPr lang="es-AR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Rectángulo 16"/>
            <p:cNvSpPr/>
            <p:nvPr/>
          </p:nvSpPr>
          <p:spPr>
            <a:xfrm>
              <a:off x="8874498" y="4244584"/>
              <a:ext cx="2692839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AR" sz="20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Mortalidad </a:t>
              </a:r>
              <a:r>
                <a:rPr lang="es-AR" sz="20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CaP</a:t>
              </a:r>
              <a:r>
                <a:rPr lang="es-AR" sz="20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específica</a:t>
              </a:r>
              <a:endParaRPr lang="es-AR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8" name="Rectángulo 17"/>
          <p:cNvSpPr/>
          <p:nvPr/>
        </p:nvSpPr>
        <p:spPr>
          <a:xfrm>
            <a:off x="8128151" y="1852894"/>
            <a:ext cx="293816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Expresión de receptores hormonales</a:t>
            </a:r>
            <a:endParaRPr lang="es-A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Abrir llave 18"/>
          <p:cNvSpPr/>
          <p:nvPr/>
        </p:nvSpPr>
        <p:spPr>
          <a:xfrm>
            <a:off x="2558046" y="4524614"/>
            <a:ext cx="133114" cy="946336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2664670" y="4439333"/>
            <a:ext cx="262800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sz="2000" b="1" dirty="0" smtClean="0"/>
              <a:t>Encuesta alimentaria</a:t>
            </a:r>
            <a:endParaRPr lang="es-ES" sz="2000" b="1" dirty="0"/>
          </a:p>
        </p:txBody>
      </p:sp>
    </p:spTree>
    <p:extLst>
      <p:ext uri="{BB962C8B-B14F-4D97-AF65-F5344CB8AC3E}">
        <p14:creationId xmlns:p14="http://schemas.microsoft.com/office/powerpoint/2010/main" val="1965881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to 4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32253678"/>
              </p:ext>
            </p:extLst>
          </p:nvPr>
        </p:nvGraphicFramePr>
        <p:xfrm>
          <a:off x="-101967" y="2061322"/>
          <a:ext cx="12560541" cy="28217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54" name="Prism Project" r:id="rId4" imgW="9324000" imgH="2376000" progId="Prism5.Document">
                  <p:embed/>
                </p:oleObj>
              </mc:Choice>
              <mc:Fallback>
                <p:oleObj name="Prism Project" r:id="rId4" imgW="9324000" imgH="2376000" progId="Prism5.Document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01967" y="2061322"/>
                        <a:ext cx="12560541" cy="282175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CuadroTexto 7"/>
          <p:cNvSpPr txBox="1"/>
          <p:nvPr/>
        </p:nvSpPr>
        <p:spPr>
          <a:xfrm>
            <a:off x="716168" y="182297"/>
            <a:ext cx="1008205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2600" b="1" dirty="0" smtClean="0">
                <a:solidFill>
                  <a:srgbClr val="FF0000"/>
                </a:solidFill>
              </a:rPr>
              <a:t>LOS PACIENTES CON CAP PRESENTAN VALORES CIRCULANTES  DE TESTOSTERONA, ESTRADIOL Y T4 MÁS ELEVADOS QUE LOS CONTROLES</a:t>
            </a:r>
            <a:endParaRPr lang="es-AR" sz="2600" b="1" dirty="0">
              <a:solidFill>
                <a:srgbClr val="FF0000"/>
              </a:solidFill>
            </a:endParaRPr>
          </a:p>
        </p:txBody>
      </p:sp>
      <p:sp>
        <p:nvSpPr>
          <p:cNvPr id="9" name="53 CuadroTexto"/>
          <p:cNvSpPr txBox="1">
            <a:spLocks noChangeArrowheads="1"/>
          </p:cNvSpPr>
          <p:nvPr/>
        </p:nvSpPr>
        <p:spPr bwMode="auto">
          <a:xfrm>
            <a:off x="20415843" y="12164106"/>
            <a:ext cx="575230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es-AR" sz="2000" b="1" u="sng" dirty="0" smtClean="0">
                <a:latin typeface="Calibri" panose="020F0502020204030204" pitchFamily="34" charset="0"/>
                <a:cs typeface="Calibri" panose="020F0502020204030204" pitchFamily="34" charset="0"/>
              </a:rPr>
              <a:t>Figura 1</a:t>
            </a:r>
            <a:r>
              <a:rPr lang="es-AR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: Niveles circulantes de testosterona y estradiol de la población estudiada</a:t>
            </a:r>
            <a:r>
              <a:rPr lang="es-A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es-AR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8988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5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66974187"/>
              </p:ext>
            </p:extLst>
          </p:nvPr>
        </p:nvGraphicFramePr>
        <p:xfrm>
          <a:off x="2233053" y="996089"/>
          <a:ext cx="6561270" cy="58619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75" name="Prism Project" r:id="rId3" imgW="7092000" imgH="6048000" progId="Prism5.Document">
                  <p:embed/>
                </p:oleObj>
              </mc:Choice>
              <mc:Fallback>
                <p:oleObj name="Prism Project" r:id="rId3" imgW="7092000" imgH="6048000" progId="Prism5.Document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33053" y="996089"/>
                        <a:ext cx="6561270" cy="586191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CuadroTexto 4"/>
          <p:cNvSpPr txBox="1"/>
          <p:nvPr/>
        </p:nvSpPr>
        <p:spPr>
          <a:xfrm>
            <a:off x="87042" y="0"/>
            <a:ext cx="1039831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2600" b="1" dirty="0" smtClean="0">
                <a:solidFill>
                  <a:srgbClr val="FF0000"/>
                </a:solidFill>
              </a:rPr>
              <a:t>LOS OBESOS TIENEN NIVELES DE TESTOSTERONA Y ESTRADIOL CIRCULANTE MÁS ELEVADOS QUE LOS NORMOPESO</a:t>
            </a:r>
            <a:endParaRPr lang="es-AR" sz="2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7692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2"/>
          <p:cNvGrpSpPr/>
          <p:nvPr/>
        </p:nvGrpSpPr>
        <p:grpSpPr>
          <a:xfrm>
            <a:off x="573538" y="349588"/>
            <a:ext cx="10773333" cy="5687530"/>
            <a:chOff x="12925521" y="18546376"/>
            <a:chExt cx="10773333" cy="7084618"/>
          </a:xfrm>
        </p:grpSpPr>
        <p:graphicFrame>
          <p:nvGraphicFramePr>
            <p:cNvPr id="4" name="Objeto 3"/>
            <p:cNvGraphicFramePr>
              <a:graphicFrameLocks noChangeAspect="1"/>
            </p:cNvGraphicFramePr>
            <p:nvPr>
              <p:extLst/>
            </p:nvPr>
          </p:nvGraphicFramePr>
          <p:xfrm>
            <a:off x="14609127" y="20116414"/>
            <a:ext cx="8105662" cy="55145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398" name="Prism Project" r:id="rId3" imgW="4680000" imgH="2880000" progId="Prism5.Document">
                    <p:embed/>
                  </p:oleObj>
                </mc:Choice>
                <mc:Fallback>
                  <p:oleObj name="Prism Project" r:id="rId3" imgW="4680000" imgH="2880000" progId="Prism5.Document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14609127" y="20116414"/>
                          <a:ext cx="8105662" cy="5514580"/>
                        </a:xfrm>
                        <a:prstGeom prst="rect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" name="CuadroTexto 4"/>
            <p:cNvSpPr txBox="1"/>
            <p:nvPr/>
          </p:nvSpPr>
          <p:spPr>
            <a:xfrm>
              <a:off x="12925521" y="18546376"/>
              <a:ext cx="10773333" cy="11117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AR" sz="2600" b="1" dirty="0" smtClean="0">
                  <a:solidFill>
                    <a:srgbClr val="FF0000"/>
                  </a:solidFill>
                </a:rPr>
                <a:t>LA SOBREVIDA LIBRE DE CAP ES MENOR EN </a:t>
              </a:r>
              <a:r>
                <a:rPr lang="es-AR" sz="2600" b="1" dirty="0">
                  <a:solidFill>
                    <a:srgbClr val="FF0000"/>
                  </a:solidFill>
                </a:rPr>
                <a:t>LOS OBESOS </a:t>
              </a:r>
              <a:r>
                <a:rPr lang="es-AR" sz="2600" b="1" dirty="0" smtClean="0">
                  <a:solidFill>
                    <a:srgbClr val="FF0000"/>
                  </a:solidFill>
                </a:rPr>
                <a:t>QUE EN LOS  NORMOPESO</a:t>
              </a:r>
              <a:endParaRPr lang="es-AR" sz="2600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21145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852055" y="80574"/>
            <a:ext cx="10317515" cy="6881337"/>
            <a:chOff x="21222484" y="19518683"/>
            <a:chExt cx="9761282" cy="8458226"/>
          </a:xfrm>
        </p:grpSpPr>
        <p:graphicFrame>
          <p:nvGraphicFramePr>
            <p:cNvPr id="3" name="Objeto 5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500077629"/>
                </p:ext>
              </p:extLst>
            </p:nvPr>
          </p:nvGraphicFramePr>
          <p:xfrm>
            <a:off x="22157601" y="20901202"/>
            <a:ext cx="7642466" cy="707570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424" name="Prism Project" r:id="rId4" imgW="8892000" imgH="6696000" progId="Prism5.Document">
                    <p:embed/>
                  </p:oleObj>
                </mc:Choice>
                <mc:Fallback>
                  <p:oleObj name="Prism Project" r:id="rId4" imgW="8892000" imgH="6696000" progId="Prism5.Document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157601" y="20901202"/>
                          <a:ext cx="7642466" cy="707570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" name="CuadroTexto 3"/>
            <p:cNvSpPr txBox="1"/>
            <p:nvPr/>
          </p:nvSpPr>
          <p:spPr>
            <a:xfrm>
              <a:off x="21222484" y="19518683"/>
              <a:ext cx="9761282" cy="22034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AR" sz="2600" b="1" dirty="0" smtClean="0">
                  <a:solidFill>
                    <a:srgbClr val="FF0000"/>
                  </a:solidFill>
                </a:rPr>
                <a:t>LOS PACIENTES CON CAP QUE TIENEN BAJOS NIVELES CIRCULANTE DE TESTOSTERONA Y ALTOS DE ESTRADIOL PRESENTAN MÁS RECIDIVAS BIOQUÍMICAS Y MORTALIDAD CAP ESPECIFICA</a:t>
              </a:r>
              <a:endParaRPr lang="es-AR" sz="26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5" name="Rectángulo 4"/>
          <p:cNvSpPr/>
          <p:nvPr/>
        </p:nvSpPr>
        <p:spPr>
          <a:xfrm>
            <a:off x="6068291" y="1392382"/>
            <a:ext cx="3771900" cy="546561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414565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o 7"/>
          <p:cNvGrpSpPr/>
          <p:nvPr/>
        </p:nvGrpSpPr>
        <p:grpSpPr>
          <a:xfrm>
            <a:off x="613065" y="770852"/>
            <a:ext cx="10183089" cy="5744249"/>
            <a:chOff x="528156" y="137006"/>
            <a:chExt cx="11164833" cy="6140227"/>
          </a:xfrm>
        </p:grpSpPr>
        <p:pic>
          <p:nvPicPr>
            <p:cNvPr id="3" name="Imagen 2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13265" y="598713"/>
              <a:ext cx="2430000" cy="1800000"/>
            </a:xfrm>
            <a:prstGeom prst="rect">
              <a:avLst/>
            </a:prstGeom>
          </p:spPr>
        </p:pic>
        <p:pic>
          <p:nvPicPr>
            <p:cNvPr id="4" name="Imagen 3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brightnessContrast bright="40000" contras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7871" y="598713"/>
              <a:ext cx="2430000" cy="1800000"/>
            </a:xfrm>
            <a:prstGeom prst="rect">
              <a:avLst/>
            </a:prstGeom>
          </p:spPr>
        </p:pic>
        <p:pic>
          <p:nvPicPr>
            <p:cNvPr id="5" name="Imagen 4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  <a14:imgEffect>
                        <a14:brightnessContrast bright="20000" contras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0232" y="2555196"/>
              <a:ext cx="2430000" cy="1800000"/>
            </a:xfrm>
            <a:prstGeom prst="rect">
              <a:avLst/>
            </a:prstGeom>
          </p:spPr>
        </p:pic>
        <p:sp>
          <p:nvSpPr>
            <p:cNvPr id="10" name="CuadroTexto 9"/>
            <p:cNvSpPr txBox="1"/>
            <p:nvPr/>
          </p:nvSpPr>
          <p:spPr>
            <a:xfrm>
              <a:off x="4150904" y="137006"/>
              <a:ext cx="20750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AR" dirty="0" smtClean="0"/>
                <a:t>Patrón de </a:t>
              </a:r>
              <a:r>
                <a:rPr lang="es-AR" dirty="0" err="1" smtClean="0"/>
                <a:t>Gleason</a:t>
              </a:r>
              <a:r>
                <a:rPr lang="es-AR" dirty="0" smtClean="0"/>
                <a:t> 3</a:t>
              </a:r>
              <a:endParaRPr lang="es-AR" dirty="0"/>
            </a:p>
          </p:txBody>
        </p:sp>
        <p:sp>
          <p:nvSpPr>
            <p:cNvPr id="11" name="CuadroTexto 10"/>
            <p:cNvSpPr txBox="1"/>
            <p:nvPr/>
          </p:nvSpPr>
          <p:spPr>
            <a:xfrm>
              <a:off x="6776410" y="138540"/>
              <a:ext cx="20750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AR" dirty="0" smtClean="0"/>
                <a:t>Patrón de </a:t>
              </a:r>
              <a:r>
                <a:rPr lang="es-AR" dirty="0" err="1" smtClean="0"/>
                <a:t>Gleason</a:t>
              </a:r>
              <a:r>
                <a:rPr lang="es-AR" dirty="0" smtClean="0"/>
                <a:t> 4</a:t>
              </a:r>
              <a:endParaRPr lang="es-AR" dirty="0"/>
            </a:p>
          </p:txBody>
        </p:sp>
        <p:sp>
          <p:nvSpPr>
            <p:cNvPr id="12" name="CuadroTexto 11"/>
            <p:cNvSpPr txBox="1"/>
            <p:nvPr/>
          </p:nvSpPr>
          <p:spPr>
            <a:xfrm>
              <a:off x="9438137" y="137006"/>
              <a:ext cx="20750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AR" dirty="0" smtClean="0"/>
                <a:t>Patrón de </a:t>
              </a:r>
              <a:r>
                <a:rPr lang="es-AR" dirty="0" err="1" smtClean="0"/>
                <a:t>Gleason</a:t>
              </a:r>
              <a:r>
                <a:rPr lang="es-AR" dirty="0" smtClean="0"/>
                <a:t> 5</a:t>
              </a:r>
              <a:endParaRPr lang="es-AR" dirty="0"/>
            </a:p>
          </p:txBody>
        </p:sp>
        <p:sp>
          <p:nvSpPr>
            <p:cNvPr id="13" name="CuadroTexto 12"/>
            <p:cNvSpPr txBox="1"/>
            <p:nvPr/>
          </p:nvSpPr>
          <p:spPr>
            <a:xfrm>
              <a:off x="528156" y="1186728"/>
              <a:ext cx="701932" cy="3947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AR" dirty="0" smtClean="0"/>
                <a:t>RE</a:t>
              </a:r>
              <a:r>
                <a:rPr lang="el-GR" dirty="0" smtClean="0"/>
                <a:t>β</a:t>
              </a:r>
              <a:endParaRPr lang="es-AR" dirty="0"/>
            </a:p>
          </p:txBody>
        </p:sp>
        <p:sp>
          <p:nvSpPr>
            <p:cNvPr id="14" name="CuadroTexto 13"/>
            <p:cNvSpPr txBox="1"/>
            <p:nvPr/>
          </p:nvSpPr>
          <p:spPr>
            <a:xfrm>
              <a:off x="666591" y="3238794"/>
              <a:ext cx="5533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AR" dirty="0" smtClean="0"/>
                <a:t>RE</a:t>
              </a:r>
              <a:r>
                <a:rPr lang="el-GR" dirty="0" smtClean="0"/>
                <a:t>α</a:t>
              </a:r>
              <a:endParaRPr lang="es-AR" dirty="0"/>
            </a:p>
          </p:txBody>
        </p:sp>
        <p:pic>
          <p:nvPicPr>
            <p:cNvPr id="9" name="Imagen 8"/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  <a14:imgEffect>
                        <a14:brightnessContrast bright="10000" contras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0232" y="4474026"/>
              <a:ext cx="2430000" cy="1800000"/>
            </a:xfrm>
            <a:prstGeom prst="rect">
              <a:avLst/>
            </a:prstGeom>
          </p:spPr>
        </p:pic>
        <p:pic>
          <p:nvPicPr>
            <p:cNvPr id="17" name="Imagen 16"/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harpenSoften amount="50000"/>
                      </a14:imgEffect>
                      <a14:imgEffect>
                        <a14:brightnessContrast bright="20000" contras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58660" y="598713"/>
              <a:ext cx="2434007" cy="1802968"/>
            </a:xfrm>
            <a:prstGeom prst="rect">
              <a:avLst/>
            </a:prstGeom>
          </p:spPr>
        </p:pic>
        <p:pic>
          <p:nvPicPr>
            <p:cNvPr id="19" name="Imagen 18"/>
            <p:cNvPicPr>
              <a:picLocks noChangeAspect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sharpenSoften amount="50000"/>
                      </a14:imgEffect>
                      <a14:imgEffect>
                        <a14:colorTemperature colorTemp="4700"/>
                      </a14:imgEffect>
                      <a14:imgEffect>
                        <a14:brightnessContrast bright="30000" contrast="3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7871" y="4474026"/>
              <a:ext cx="2434329" cy="1803207"/>
            </a:xfrm>
            <a:prstGeom prst="rect">
              <a:avLst/>
            </a:prstGeom>
          </p:spPr>
        </p:pic>
        <p:pic>
          <p:nvPicPr>
            <p:cNvPr id="21" name="Imagen 20"/>
            <p:cNvPicPr>
              <a:picLocks noChangeAspect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sharpenSoften amount="50000"/>
                      </a14:imgEffect>
                      <a14:imgEffect>
                        <a14:colorTemperature colorTemp="5900"/>
                      </a14:imgEffect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58659" y="4474026"/>
              <a:ext cx="2434330" cy="1803207"/>
            </a:xfrm>
            <a:prstGeom prst="rect">
              <a:avLst/>
            </a:prstGeom>
          </p:spPr>
        </p:pic>
        <p:pic>
          <p:nvPicPr>
            <p:cNvPr id="24" name="Imagen 23"/>
            <p:cNvPicPr>
              <a:picLocks noChangeAspect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sharpenSoften amount="50000"/>
                      </a14:imgEffect>
                      <a14:imgEffect>
                        <a14:brightnessContrast brigh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58659" y="2552228"/>
              <a:ext cx="2430000" cy="1800000"/>
            </a:xfrm>
            <a:prstGeom prst="rect">
              <a:avLst/>
            </a:prstGeom>
          </p:spPr>
        </p:pic>
        <p:pic>
          <p:nvPicPr>
            <p:cNvPr id="25" name="Imagen 24"/>
            <p:cNvPicPr>
              <a:picLocks noChangeAspect="1"/>
            </p:cNvPicPr>
            <p:nvPr/>
          </p:nvPicPr>
          <p:blipFill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sharpenSoften amount="50000"/>
                      </a14:imgEffect>
                      <a14:imgEffect>
                        <a14:brightnessContrast bright="20000" contras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7871" y="2552109"/>
              <a:ext cx="2430000" cy="1800000"/>
            </a:xfrm>
            <a:prstGeom prst="rect">
              <a:avLst/>
            </a:prstGeom>
          </p:spPr>
        </p:pic>
        <p:sp>
          <p:nvSpPr>
            <p:cNvPr id="27" name="CuadroTexto 26"/>
            <p:cNvSpPr txBox="1"/>
            <p:nvPr/>
          </p:nvSpPr>
          <p:spPr>
            <a:xfrm>
              <a:off x="784619" y="5372841"/>
              <a:ext cx="4427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AR" dirty="0" smtClean="0"/>
                <a:t>AR</a:t>
              </a:r>
              <a:endParaRPr lang="es-AR" dirty="0"/>
            </a:p>
          </p:txBody>
        </p:sp>
        <p:pic>
          <p:nvPicPr>
            <p:cNvPr id="2" name="Imagen 1"/>
            <p:cNvPicPr>
              <a:picLocks noChangeAspect="1"/>
            </p:cNvPicPr>
            <p:nvPr/>
          </p:nvPicPr>
          <p:blipFill>
            <a:blip r:embed="rId21" cstate="print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sharpenSoften amount="50000"/>
                      </a14:imgEffect>
                      <a14:imgEffect>
                        <a14:colorTemperature colorTemp="53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12420" y="4474026"/>
              <a:ext cx="2430000" cy="1800000"/>
            </a:xfrm>
            <a:prstGeom prst="rect">
              <a:avLst/>
            </a:prstGeom>
          </p:spPr>
        </p:pic>
        <p:pic>
          <p:nvPicPr>
            <p:cNvPr id="6" name="Imagen 5"/>
            <p:cNvPicPr>
              <a:picLocks noChangeAspect="1"/>
            </p:cNvPicPr>
            <p:nvPr/>
          </p:nvPicPr>
          <p:blipFill>
            <a:blip r:embed="rId23" cstate="print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sharpenSoften amount="50000"/>
                      </a14:imgEffect>
                      <a14:imgEffect>
                        <a14:brightnessContrast bright="15000" contras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12420" y="2558140"/>
              <a:ext cx="2430000" cy="1800000"/>
            </a:xfrm>
            <a:prstGeom prst="rect">
              <a:avLst/>
            </a:prstGeom>
          </p:spPr>
        </p:pic>
        <p:pic>
          <p:nvPicPr>
            <p:cNvPr id="7" name="Imagen 6"/>
            <p:cNvPicPr>
              <a:picLocks noChangeAspect="1"/>
            </p:cNvPicPr>
            <p:nvPr/>
          </p:nvPicPr>
          <p:blipFill>
            <a:blip r:embed="rId25" cstate="print">
              <a:extLst>
                <a:ext uri="{BEBA8EAE-BF5A-486C-A8C5-ECC9F3942E4B}">
                  <a14:imgProps xmlns:a14="http://schemas.microsoft.com/office/drawing/2010/main">
                    <a14:imgLayer r:embed="rId26">
                      <a14:imgEffect>
                        <a14:sharpenSoften amount="50000"/>
                      </a14:imgEffect>
                      <a14:imgEffect>
                        <a14:colorTemperature colorTemp="4700"/>
                      </a14:imgEffect>
                      <a14:imgEffect>
                        <a14:brightnessContrast bright="25000" contras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12420" y="598713"/>
              <a:ext cx="2430000" cy="1800000"/>
            </a:xfrm>
            <a:prstGeom prst="rect">
              <a:avLst/>
            </a:prstGeom>
          </p:spPr>
        </p:pic>
        <p:sp>
          <p:nvSpPr>
            <p:cNvPr id="22" name="CuadroTexto 21"/>
            <p:cNvSpPr txBox="1"/>
            <p:nvPr/>
          </p:nvSpPr>
          <p:spPr>
            <a:xfrm>
              <a:off x="1830271" y="149867"/>
              <a:ext cx="15603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AR" dirty="0" smtClean="0"/>
                <a:t>Tejido benigno</a:t>
              </a:r>
              <a:endParaRPr lang="es-AR" dirty="0"/>
            </a:p>
          </p:txBody>
        </p:sp>
      </p:grpSp>
      <p:sp>
        <p:nvSpPr>
          <p:cNvPr id="23" name="CuadroTexto 22"/>
          <p:cNvSpPr txBox="1"/>
          <p:nvPr/>
        </p:nvSpPr>
        <p:spPr>
          <a:xfrm>
            <a:off x="637226" y="171432"/>
            <a:ext cx="1077333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2600" b="1" dirty="0" smtClean="0">
                <a:solidFill>
                  <a:srgbClr val="FF0000"/>
                </a:solidFill>
              </a:rPr>
              <a:t>RE</a:t>
            </a:r>
            <a:r>
              <a:rPr lang="el-GR" sz="2600" b="1" dirty="0" smtClean="0">
                <a:solidFill>
                  <a:srgbClr val="FF0000"/>
                </a:solidFill>
              </a:rPr>
              <a:t>β</a:t>
            </a:r>
            <a:r>
              <a:rPr lang="es-AR" sz="2600" b="1" dirty="0" smtClean="0">
                <a:solidFill>
                  <a:srgbClr val="FF0000"/>
                </a:solidFill>
              </a:rPr>
              <a:t> Y AR SE EXPRESAN MÁS EN LOS PATRONES DE GLEASON 3 Y 4 </a:t>
            </a:r>
            <a:endParaRPr lang="es-AR" sz="2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9372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82096" y="1577877"/>
            <a:ext cx="11587770" cy="4181060"/>
            <a:chOff x="144442" y="247841"/>
            <a:chExt cx="11587770" cy="4181060"/>
          </a:xfrm>
        </p:grpSpPr>
        <p:pic>
          <p:nvPicPr>
            <p:cNvPr id="4" name="Imagen 3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15009" y="697114"/>
              <a:ext cx="2429970" cy="1800000"/>
            </a:xfrm>
            <a:prstGeom prst="rect">
              <a:avLst/>
            </a:prstGeom>
          </p:spPr>
        </p:pic>
        <p:pic>
          <p:nvPicPr>
            <p:cNvPr id="6" name="Imagen 5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02242" y="2628901"/>
              <a:ext cx="2429970" cy="1800000"/>
            </a:xfrm>
            <a:prstGeom prst="rect">
              <a:avLst/>
            </a:prstGeom>
          </p:spPr>
        </p:pic>
        <p:pic>
          <p:nvPicPr>
            <p:cNvPr id="7" name="Imagen 6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52738" y="2628901"/>
              <a:ext cx="2429970" cy="1800000"/>
            </a:xfrm>
            <a:prstGeom prst="rect">
              <a:avLst/>
            </a:prstGeom>
          </p:spPr>
        </p:pic>
        <p:pic>
          <p:nvPicPr>
            <p:cNvPr id="10" name="Imagen 9"/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50000"/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15010" y="2628901"/>
              <a:ext cx="2429970" cy="1800000"/>
            </a:xfrm>
            <a:prstGeom prst="rect">
              <a:avLst/>
            </a:prstGeom>
          </p:spPr>
        </p:pic>
        <p:pic>
          <p:nvPicPr>
            <p:cNvPr id="12" name="Imagen 11"/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harpenSoften amount="50000"/>
                      </a14:imgEffect>
                      <a14:imgEffect>
                        <a14:brightnessContrast brigh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02242" y="697114"/>
              <a:ext cx="2429970" cy="1800000"/>
            </a:xfrm>
            <a:prstGeom prst="rect">
              <a:avLst/>
            </a:prstGeom>
          </p:spPr>
        </p:pic>
        <p:pic>
          <p:nvPicPr>
            <p:cNvPr id="18" name="Imagen 17"/>
            <p:cNvPicPr>
              <a:picLocks noChangeAspect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0515" y="697114"/>
              <a:ext cx="2429970" cy="1800000"/>
            </a:xfrm>
            <a:prstGeom prst="rect">
              <a:avLst/>
            </a:prstGeom>
          </p:spPr>
        </p:pic>
        <p:sp>
          <p:nvSpPr>
            <p:cNvPr id="19" name="CuadroTexto 18"/>
            <p:cNvSpPr txBox="1"/>
            <p:nvPr/>
          </p:nvSpPr>
          <p:spPr>
            <a:xfrm>
              <a:off x="4192466" y="251306"/>
              <a:ext cx="20750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AR" dirty="0" smtClean="0"/>
                <a:t>Patrón de </a:t>
              </a:r>
              <a:r>
                <a:rPr lang="es-AR" dirty="0" err="1" smtClean="0"/>
                <a:t>Gleason</a:t>
              </a:r>
              <a:r>
                <a:rPr lang="es-AR" dirty="0" smtClean="0"/>
                <a:t> 3</a:t>
              </a:r>
              <a:endParaRPr lang="es-AR" dirty="0"/>
            </a:p>
          </p:txBody>
        </p:sp>
        <p:sp>
          <p:nvSpPr>
            <p:cNvPr id="20" name="CuadroTexto 19"/>
            <p:cNvSpPr txBox="1"/>
            <p:nvPr/>
          </p:nvSpPr>
          <p:spPr>
            <a:xfrm>
              <a:off x="6817972" y="252840"/>
              <a:ext cx="20750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AR" dirty="0" smtClean="0"/>
                <a:t>Patrón de </a:t>
              </a:r>
              <a:r>
                <a:rPr lang="es-AR" dirty="0" err="1" smtClean="0"/>
                <a:t>Gleason</a:t>
              </a:r>
              <a:r>
                <a:rPr lang="es-AR" dirty="0" smtClean="0"/>
                <a:t> 4</a:t>
              </a:r>
              <a:endParaRPr lang="es-AR" dirty="0"/>
            </a:p>
          </p:txBody>
        </p:sp>
        <p:sp>
          <p:nvSpPr>
            <p:cNvPr id="21" name="CuadroTexto 20"/>
            <p:cNvSpPr txBox="1"/>
            <p:nvPr/>
          </p:nvSpPr>
          <p:spPr>
            <a:xfrm>
              <a:off x="9479699" y="251306"/>
              <a:ext cx="20750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AR" dirty="0" smtClean="0"/>
                <a:t>Patrón de </a:t>
              </a:r>
              <a:r>
                <a:rPr lang="es-AR" dirty="0" err="1" smtClean="0"/>
                <a:t>Gleason</a:t>
              </a:r>
              <a:r>
                <a:rPr lang="es-AR" dirty="0" smtClean="0"/>
                <a:t> 5</a:t>
              </a:r>
              <a:endParaRPr lang="es-AR" dirty="0"/>
            </a:p>
          </p:txBody>
        </p:sp>
        <p:sp>
          <p:nvSpPr>
            <p:cNvPr id="22" name="CuadroTexto 21"/>
            <p:cNvSpPr txBox="1"/>
            <p:nvPr/>
          </p:nvSpPr>
          <p:spPr>
            <a:xfrm>
              <a:off x="144442" y="1348199"/>
              <a:ext cx="111139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AR" dirty="0" err="1" smtClean="0"/>
                <a:t>aV</a:t>
              </a:r>
              <a:r>
                <a:rPr lang="el-GR" dirty="0" smtClean="0"/>
                <a:t>β</a:t>
              </a:r>
              <a:r>
                <a:rPr lang="es-AR" dirty="0" smtClean="0"/>
                <a:t>3</a:t>
              </a:r>
            </a:p>
            <a:p>
              <a:pPr algn="ctr"/>
              <a:r>
                <a:rPr lang="es-AR" dirty="0" smtClean="0"/>
                <a:t>integrinas</a:t>
              </a:r>
              <a:endParaRPr lang="es-AR" dirty="0"/>
            </a:p>
          </p:txBody>
        </p:sp>
        <p:sp>
          <p:nvSpPr>
            <p:cNvPr id="23" name="CuadroTexto 22"/>
            <p:cNvSpPr txBox="1"/>
            <p:nvPr/>
          </p:nvSpPr>
          <p:spPr>
            <a:xfrm>
              <a:off x="562302" y="3200164"/>
              <a:ext cx="66236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AR" dirty="0" smtClean="0"/>
                <a:t>TR</a:t>
              </a:r>
              <a:r>
                <a:rPr lang="el-GR" dirty="0" smtClean="0"/>
                <a:t>β</a:t>
              </a:r>
              <a:r>
                <a:rPr lang="es-AR" dirty="0" smtClean="0"/>
                <a:t>1</a:t>
              </a:r>
              <a:endParaRPr lang="es-AR" dirty="0"/>
            </a:p>
          </p:txBody>
        </p:sp>
        <p:pic>
          <p:nvPicPr>
            <p:cNvPr id="3" name="Imagen 2"/>
            <p:cNvPicPr>
              <a:picLocks noChangeAspect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sharpenSoften amount="50000"/>
                      </a14:imgEffect>
                      <a14:imgEffect>
                        <a14:brightnessContrast bright="15000" contrast="3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5677" y="697114"/>
              <a:ext cx="2430000" cy="1800000"/>
            </a:xfrm>
            <a:prstGeom prst="rect">
              <a:avLst/>
            </a:prstGeom>
          </p:spPr>
        </p:pic>
        <p:pic>
          <p:nvPicPr>
            <p:cNvPr id="5" name="Imagen 4"/>
            <p:cNvPicPr>
              <a:picLocks noChangeAspect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sharpenSoften amount="50000"/>
                      </a14:imgEffect>
                      <a14:imgEffect>
                        <a14:brightnessContrast bright="15000" contrast="3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5677" y="2628901"/>
              <a:ext cx="2430000" cy="1800000"/>
            </a:xfrm>
            <a:prstGeom prst="rect">
              <a:avLst/>
            </a:prstGeom>
          </p:spPr>
        </p:pic>
        <p:sp>
          <p:nvSpPr>
            <p:cNvPr id="17" name="CuadroTexto 16"/>
            <p:cNvSpPr txBox="1"/>
            <p:nvPr/>
          </p:nvSpPr>
          <p:spPr>
            <a:xfrm>
              <a:off x="1830271" y="247841"/>
              <a:ext cx="15603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AR" dirty="0" smtClean="0"/>
                <a:t>Tejido benigno</a:t>
              </a:r>
              <a:endParaRPr lang="es-AR" dirty="0"/>
            </a:p>
          </p:txBody>
        </p:sp>
      </p:grpSp>
      <p:sp>
        <p:nvSpPr>
          <p:cNvPr id="25" name="CuadroTexto 24"/>
          <p:cNvSpPr txBox="1"/>
          <p:nvPr/>
        </p:nvSpPr>
        <p:spPr>
          <a:xfrm>
            <a:off x="573538" y="349588"/>
            <a:ext cx="1077333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2600" b="1" dirty="0" smtClean="0">
                <a:solidFill>
                  <a:srgbClr val="FF0000"/>
                </a:solidFill>
              </a:rPr>
              <a:t>LA EXPRESIÓN CITOPLASMÁTICA DE TR</a:t>
            </a:r>
            <a:r>
              <a:rPr lang="el-GR" sz="2600" b="1" dirty="0" smtClean="0">
                <a:solidFill>
                  <a:srgbClr val="FF0000"/>
                </a:solidFill>
              </a:rPr>
              <a:t>β</a:t>
            </a:r>
            <a:r>
              <a:rPr lang="es-AR" sz="2600" b="1" dirty="0" smtClean="0">
                <a:solidFill>
                  <a:srgbClr val="FF0000"/>
                </a:solidFill>
              </a:rPr>
              <a:t>1 AUMENTA CON EL PATRÓN DE GLEASON </a:t>
            </a:r>
            <a:endParaRPr lang="es-AR" sz="2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1317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224473" y="3283528"/>
            <a:ext cx="5120244" cy="2602490"/>
          </a:xfrm>
        </p:spPr>
        <p:txBody>
          <a:bodyPr>
            <a:normAutofit/>
          </a:bodyPr>
          <a:lstStyle/>
          <a:p>
            <a:r>
              <a:rPr lang="es-AR" dirty="0" smtClean="0"/>
              <a:t>Ensayo de proliferación</a:t>
            </a:r>
          </a:p>
          <a:p>
            <a:r>
              <a:rPr lang="es-AR" dirty="0" smtClean="0"/>
              <a:t>Ensayo de viabilidad celular</a:t>
            </a:r>
          </a:p>
          <a:p>
            <a:r>
              <a:rPr lang="es-AR" dirty="0" smtClean="0"/>
              <a:t>Ensayo de adhesión</a:t>
            </a:r>
          </a:p>
          <a:p>
            <a:r>
              <a:rPr lang="es-AR" dirty="0" smtClean="0"/>
              <a:t>Ensayo de cierre de herida</a:t>
            </a:r>
          </a:p>
          <a:p>
            <a:endParaRPr lang="es-AR" dirty="0"/>
          </a:p>
        </p:txBody>
      </p:sp>
      <p:sp>
        <p:nvSpPr>
          <p:cNvPr id="4" name="Rectángulo 3"/>
          <p:cNvSpPr/>
          <p:nvPr/>
        </p:nvSpPr>
        <p:spPr>
          <a:xfrm>
            <a:off x="1030388" y="3566464"/>
            <a:ext cx="4329953" cy="17750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dirty="0" smtClean="0"/>
              <a:t>10</a:t>
            </a:r>
            <a:r>
              <a:rPr lang="es-AR" baseline="30000" dirty="0" smtClean="0"/>
              <a:t>-9</a:t>
            </a:r>
            <a:r>
              <a:rPr lang="es-AR" dirty="0" smtClean="0"/>
              <a:t>M </a:t>
            </a:r>
            <a:r>
              <a:rPr lang="es-AR" dirty="0"/>
              <a:t>de 17β estradiol </a:t>
            </a:r>
            <a:r>
              <a:rPr lang="es-AR" dirty="0" smtClean="0"/>
              <a:t>(E2)</a:t>
            </a:r>
          </a:p>
          <a:p>
            <a:pPr algn="ctr"/>
            <a:r>
              <a:rPr lang="es-AR" dirty="0" smtClean="0"/>
              <a:t> </a:t>
            </a:r>
            <a:r>
              <a:rPr lang="es-AR" dirty="0"/>
              <a:t>10</a:t>
            </a:r>
            <a:r>
              <a:rPr lang="es-AR" baseline="30000" dirty="0"/>
              <a:t>-8</a:t>
            </a:r>
            <a:r>
              <a:rPr lang="es-AR" dirty="0"/>
              <a:t>M de </a:t>
            </a:r>
            <a:r>
              <a:rPr lang="es-AR" dirty="0" err="1"/>
              <a:t>dihidroxitestosterona</a:t>
            </a:r>
            <a:r>
              <a:rPr lang="es-AR" dirty="0"/>
              <a:t> (</a:t>
            </a:r>
            <a:r>
              <a:rPr lang="es-AR" dirty="0" smtClean="0"/>
              <a:t>DHT)</a:t>
            </a:r>
          </a:p>
          <a:p>
            <a:pPr algn="ctr"/>
            <a:r>
              <a:rPr lang="es-AR" dirty="0"/>
              <a:t>10</a:t>
            </a:r>
            <a:r>
              <a:rPr lang="es-AR" baseline="30000" dirty="0"/>
              <a:t>-10</a:t>
            </a:r>
            <a:r>
              <a:rPr lang="es-AR" dirty="0"/>
              <a:t> M de T4 libre</a:t>
            </a:r>
          </a:p>
        </p:txBody>
      </p:sp>
      <p:sp>
        <p:nvSpPr>
          <p:cNvPr id="6" name="Rectángulo 5"/>
          <p:cNvSpPr/>
          <p:nvPr/>
        </p:nvSpPr>
        <p:spPr>
          <a:xfrm>
            <a:off x="322118" y="476815"/>
            <a:ext cx="1163781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2400" dirty="0" smtClean="0"/>
              <a:t>Línea celular</a:t>
            </a:r>
          </a:p>
          <a:p>
            <a:endParaRPr lang="es-AR" sz="2400" dirty="0" smtClean="0"/>
          </a:p>
          <a:p>
            <a:pPr lvl="1"/>
            <a:r>
              <a:rPr lang="es-AR" sz="2400" b="1" dirty="0" err="1" smtClean="0">
                <a:solidFill>
                  <a:srgbClr val="FF0000"/>
                </a:solidFill>
              </a:rPr>
              <a:t>LnCAP</a:t>
            </a:r>
            <a:r>
              <a:rPr lang="es-AR" sz="2400" b="1" dirty="0" smtClean="0">
                <a:solidFill>
                  <a:srgbClr val="FF0000"/>
                </a:solidFill>
              </a:rPr>
              <a:t>: </a:t>
            </a:r>
            <a:r>
              <a:rPr lang="es-AR" sz="2400" dirty="0" smtClean="0"/>
              <a:t>línea celular tumoral derivada de metástasis linfática de </a:t>
            </a:r>
            <a:r>
              <a:rPr lang="es-AR" sz="2400" dirty="0" err="1" smtClean="0"/>
              <a:t>CaP</a:t>
            </a:r>
            <a:r>
              <a:rPr lang="es-AR" sz="2400" dirty="0" smtClean="0"/>
              <a:t> humano. </a:t>
            </a:r>
          </a:p>
          <a:p>
            <a:pPr lvl="1"/>
            <a:r>
              <a:rPr lang="es-AR" sz="2400" dirty="0"/>
              <a:t>	 </a:t>
            </a:r>
            <a:r>
              <a:rPr lang="es-AR" sz="2400" dirty="0" smtClean="0"/>
              <a:t>      Hormono sensible.</a:t>
            </a:r>
          </a:p>
          <a:p>
            <a:pPr lvl="3"/>
            <a:r>
              <a:rPr lang="es-AR" sz="2400" dirty="0" smtClean="0"/>
              <a:t>Expresan AR; </a:t>
            </a:r>
            <a:r>
              <a:rPr lang="es-AR" sz="2400" dirty="0" smtClean="0">
                <a:solidFill>
                  <a:srgbClr val="FF0000"/>
                </a:solidFill>
              </a:rPr>
              <a:t>RE</a:t>
            </a:r>
            <a:r>
              <a:rPr lang="el-GR" sz="2400" dirty="0" smtClean="0">
                <a:solidFill>
                  <a:srgbClr val="FF0000"/>
                </a:solidFill>
              </a:rPr>
              <a:t>α</a:t>
            </a:r>
            <a:r>
              <a:rPr lang="es-AR" sz="2400" dirty="0" smtClean="0">
                <a:solidFill>
                  <a:srgbClr val="FF0000"/>
                </a:solidFill>
              </a:rPr>
              <a:t>; </a:t>
            </a:r>
            <a:r>
              <a:rPr lang="es-AR" sz="2400" dirty="0" smtClean="0"/>
              <a:t>RE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  <a:r>
              <a:rPr lang="es-A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; TR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  <a:r>
              <a:rPr lang="es-A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1, </a:t>
            </a:r>
            <a:r>
              <a:rPr lang="es-A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GhR</a:t>
            </a:r>
            <a:endParaRPr lang="es-AR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3"/>
            <a:endParaRPr lang="es-AR" sz="2400" dirty="0" smtClean="0"/>
          </a:p>
          <a:p>
            <a:pPr lvl="3"/>
            <a:endParaRPr lang="es-AR" sz="2400" dirty="0" smtClean="0"/>
          </a:p>
        </p:txBody>
      </p:sp>
      <p:sp>
        <p:nvSpPr>
          <p:cNvPr id="7" name="Rectangle 13"/>
          <p:cNvSpPr>
            <a:spLocks noChangeArrowheads="1"/>
          </p:cNvSpPr>
          <p:nvPr/>
        </p:nvSpPr>
        <p:spPr bwMode="auto">
          <a:xfrm>
            <a:off x="3494088" y="-429274"/>
            <a:ext cx="83820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r>
              <a:rPr lang="es-AR" b="1" i="1" dirty="0" smtClean="0">
                <a:solidFill>
                  <a:srgbClr val="FF0000"/>
                </a:solidFill>
              </a:rPr>
              <a:t>ESTUDIO IN VITRO</a:t>
            </a:r>
            <a:endParaRPr lang="es-AR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8607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o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81200238"/>
              </p:ext>
            </p:extLst>
          </p:nvPr>
        </p:nvGraphicFramePr>
        <p:xfrm>
          <a:off x="5153315" y="890478"/>
          <a:ext cx="4716463" cy="2808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70" name="Prism Project" r:id="rId3" imgW="4716000" imgH="2808000" progId="Prism5.Document">
                  <p:embed/>
                </p:oleObj>
              </mc:Choice>
              <mc:Fallback>
                <p:oleObj name="Prism Project" r:id="rId3" imgW="4716000" imgH="2808000" progId="Prism5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153315" y="890478"/>
                        <a:ext cx="4716463" cy="28082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to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74686263"/>
              </p:ext>
            </p:extLst>
          </p:nvPr>
        </p:nvGraphicFramePr>
        <p:xfrm>
          <a:off x="5247121" y="3599181"/>
          <a:ext cx="3743325" cy="2735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71" name="Prism Project" r:id="rId5" imgW="3744000" imgH="2736000" progId="Prism5.Document">
                  <p:embed/>
                </p:oleObj>
              </mc:Choice>
              <mc:Fallback>
                <p:oleObj name="Prism Project" r:id="rId5" imgW="3744000" imgH="2736000" progId="Prism5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247121" y="3599181"/>
                        <a:ext cx="3743325" cy="27352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to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02377554"/>
              </p:ext>
            </p:extLst>
          </p:nvPr>
        </p:nvGraphicFramePr>
        <p:xfrm>
          <a:off x="1467284" y="890478"/>
          <a:ext cx="3779837" cy="2808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72" name="Prism Project" r:id="rId7" imgW="3780000" imgH="2808000" progId="Prism5.Document">
                  <p:embed/>
                </p:oleObj>
              </mc:Choice>
              <mc:Fallback>
                <p:oleObj name="Prism Project" r:id="rId7" imgW="3780000" imgH="2808000" progId="Prism5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467284" y="890478"/>
                        <a:ext cx="3779837" cy="28082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to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01795819"/>
              </p:ext>
            </p:extLst>
          </p:nvPr>
        </p:nvGraphicFramePr>
        <p:xfrm>
          <a:off x="1467284" y="3599181"/>
          <a:ext cx="3779837" cy="2771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73" name="Prism Project" r:id="rId9" imgW="3780000" imgH="2772000" progId="Prism5.Document">
                  <p:embed/>
                </p:oleObj>
              </mc:Choice>
              <mc:Fallback>
                <p:oleObj name="Prism Project" r:id="rId9" imgW="3780000" imgH="2772000" progId="Prism5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467284" y="3599181"/>
                        <a:ext cx="3779837" cy="27717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ítulo 7"/>
          <p:cNvSpPr>
            <a:spLocks noGrp="1"/>
          </p:cNvSpPr>
          <p:nvPr>
            <p:ph type="title"/>
          </p:nvPr>
        </p:nvSpPr>
        <p:spPr>
          <a:xfrm>
            <a:off x="1467283" y="0"/>
            <a:ext cx="8751195" cy="1325563"/>
          </a:xfrm>
        </p:spPr>
        <p:txBody>
          <a:bodyPr>
            <a:normAutofit/>
          </a:bodyPr>
          <a:lstStyle/>
          <a:p>
            <a:pPr algn="ctr"/>
            <a:r>
              <a:rPr lang="es-AR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T4 REDUJO LA ADHESIÓN Y FAVORECIÓ LA MIGRACIÓN DE LAS CÉLULAS </a:t>
            </a:r>
            <a:r>
              <a:rPr lang="es-AR" sz="20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LnCaP</a:t>
            </a:r>
            <a:r>
              <a:rPr lang="es-AR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s-AR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Imagen 9"/>
          <p:cNvPicPr>
            <a:picLocks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6772" y="2303137"/>
            <a:ext cx="1645249" cy="1567971"/>
          </a:xfrm>
          <a:prstGeom prst="ellipse">
            <a:avLst/>
          </a:prstGeom>
        </p:spPr>
      </p:pic>
      <p:pic>
        <p:nvPicPr>
          <p:cNvPr id="11" name="Imagen 10"/>
          <p:cNvPicPr>
            <a:picLocks/>
          </p:cNvPicPr>
          <p:nvPr/>
        </p:nvPicPr>
        <p:blipFill>
          <a:blip r:embed="rId13" cstate="print">
            <a:lum bright="-5000"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7911" y="4193388"/>
            <a:ext cx="1704110" cy="1620603"/>
          </a:xfrm>
          <a:prstGeom prst="ellipse">
            <a:avLst/>
          </a:prstGeom>
        </p:spPr>
      </p:pic>
      <p:sp>
        <p:nvSpPr>
          <p:cNvPr id="12" name="CuadroTexto 11"/>
          <p:cNvSpPr txBox="1"/>
          <p:nvPr/>
        </p:nvSpPr>
        <p:spPr>
          <a:xfrm>
            <a:off x="9810883" y="3827888"/>
            <a:ext cx="378166" cy="3481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dirty="0"/>
              <a:t>0</a:t>
            </a:r>
            <a:r>
              <a:rPr lang="es-AR" dirty="0" smtClean="0"/>
              <a:t>h</a:t>
            </a:r>
            <a:endParaRPr lang="es-AR" dirty="0"/>
          </a:p>
        </p:txBody>
      </p:sp>
      <p:sp>
        <p:nvSpPr>
          <p:cNvPr id="13" name="CuadroTexto 12"/>
          <p:cNvSpPr txBox="1"/>
          <p:nvPr/>
        </p:nvSpPr>
        <p:spPr>
          <a:xfrm>
            <a:off x="9840313" y="5813992"/>
            <a:ext cx="378166" cy="3481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dirty="0" smtClean="0"/>
              <a:t>6h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2287743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52776884"/>
              </p:ext>
            </p:extLst>
          </p:nvPr>
        </p:nvGraphicFramePr>
        <p:xfrm>
          <a:off x="2396966" y="766180"/>
          <a:ext cx="3779838" cy="2808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94" name="Prism Project" r:id="rId3" imgW="3780000" imgH="2808000" progId="Prism5.Document">
                  <p:embed/>
                </p:oleObj>
              </mc:Choice>
              <mc:Fallback>
                <p:oleObj name="Prism Project" r:id="rId3" imgW="3780000" imgH="2808000" progId="Prism5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396966" y="766180"/>
                        <a:ext cx="3779838" cy="28082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to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85089617"/>
              </p:ext>
            </p:extLst>
          </p:nvPr>
        </p:nvGraphicFramePr>
        <p:xfrm>
          <a:off x="6115744" y="874131"/>
          <a:ext cx="3779837" cy="2700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95" name="Prism Project" r:id="rId5" imgW="3780000" imgH="2700000" progId="Prism5.Document">
                  <p:embed/>
                </p:oleObj>
              </mc:Choice>
              <mc:Fallback>
                <p:oleObj name="Prism Project" r:id="rId5" imgW="3780000" imgH="2700000" progId="Prism5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115744" y="874131"/>
                        <a:ext cx="3779837" cy="27003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to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9569798"/>
              </p:ext>
            </p:extLst>
          </p:nvPr>
        </p:nvGraphicFramePr>
        <p:xfrm>
          <a:off x="2458026" y="4141992"/>
          <a:ext cx="3779838" cy="2700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96" name="Prism Project" r:id="rId7" imgW="3780000" imgH="2700000" progId="Prism5.Document">
                  <p:embed/>
                </p:oleObj>
              </mc:Choice>
              <mc:Fallback>
                <p:oleObj name="Prism Project" r:id="rId7" imgW="3780000" imgH="2700000" progId="Prism5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458026" y="4141992"/>
                        <a:ext cx="3779838" cy="27003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to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4224742"/>
              </p:ext>
            </p:extLst>
          </p:nvPr>
        </p:nvGraphicFramePr>
        <p:xfrm>
          <a:off x="6134001" y="4159689"/>
          <a:ext cx="3743325" cy="2663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97" name="Prism Project" r:id="rId9" imgW="3744000" imgH="2664000" progId="Prism5.Document">
                  <p:embed/>
                </p:oleObj>
              </mc:Choice>
              <mc:Fallback>
                <p:oleObj name="Prism Project" r:id="rId9" imgW="3744000" imgH="2664000" progId="Prism5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134001" y="4159689"/>
                        <a:ext cx="3743325" cy="26638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ítulo 6"/>
          <p:cNvSpPr>
            <a:spLocks noGrp="1"/>
          </p:cNvSpPr>
          <p:nvPr>
            <p:ph type="title"/>
          </p:nvPr>
        </p:nvSpPr>
        <p:spPr>
          <a:xfrm>
            <a:off x="1990436" y="-180363"/>
            <a:ext cx="7735557" cy="1325563"/>
          </a:xfrm>
        </p:spPr>
        <p:txBody>
          <a:bodyPr>
            <a:norm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2000" b="1" baseline="-25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INDUJO UN AUMENTO SIGNIFICATIVO DE LA VIABILIDAD Y DE LA PROLIFERACIÓN DE LAS </a:t>
            </a:r>
            <a:r>
              <a:rPr lang="en-US" sz="20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LnCaP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LAS 24 Y 144H</a:t>
            </a:r>
            <a:endParaRPr lang="es-AR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ítulo 6"/>
          <p:cNvSpPr txBox="1">
            <a:spLocks/>
          </p:cNvSpPr>
          <p:nvPr/>
        </p:nvSpPr>
        <p:spPr>
          <a:xfrm>
            <a:off x="1990436" y="3303399"/>
            <a:ext cx="773555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DHT FAVORECIÓ LA ADHESIÓN CELULAR</a:t>
            </a:r>
            <a:endParaRPr lang="es-AR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6054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4433" y="109511"/>
            <a:ext cx="10515600" cy="1325563"/>
          </a:xfrm>
        </p:spPr>
        <p:txBody>
          <a:bodyPr/>
          <a:lstStyle/>
          <a:p>
            <a:r>
              <a:rPr lang="es-AR" dirty="0" smtClean="0"/>
              <a:t>Regulación hormonal de </a:t>
            </a:r>
            <a:r>
              <a:rPr lang="es-AR" dirty="0" err="1" smtClean="0"/>
              <a:t>CaP</a:t>
            </a:r>
            <a:endParaRPr lang="es-AR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2058" y="1467273"/>
            <a:ext cx="7636037" cy="5203691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2339788" y="2036618"/>
            <a:ext cx="1754230" cy="13092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1" name="Rectángulo 10"/>
          <p:cNvSpPr/>
          <p:nvPr/>
        </p:nvSpPr>
        <p:spPr>
          <a:xfrm>
            <a:off x="6928931" y="1444336"/>
            <a:ext cx="1754230" cy="13092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3" name="Rectángulo 12"/>
          <p:cNvSpPr/>
          <p:nvPr/>
        </p:nvSpPr>
        <p:spPr>
          <a:xfrm>
            <a:off x="2175408" y="4603175"/>
            <a:ext cx="1754230" cy="19803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7" name="CuadroTexto 6"/>
          <p:cNvSpPr txBox="1"/>
          <p:nvPr/>
        </p:nvSpPr>
        <p:spPr>
          <a:xfrm>
            <a:off x="1162214" y="5328135"/>
            <a:ext cx="2797029" cy="43088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AR" sz="2200" b="1" dirty="0" smtClean="0"/>
              <a:t>ANDRÓGENO</a:t>
            </a:r>
            <a:endParaRPr lang="es-ES_tradnl" dirty="0" smtClean="0"/>
          </a:p>
        </p:txBody>
      </p:sp>
      <p:sp>
        <p:nvSpPr>
          <p:cNvPr id="8" name="CuadroTexto 7"/>
          <p:cNvSpPr txBox="1"/>
          <p:nvPr/>
        </p:nvSpPr>
        <p:spPr>
          <a:xfrm>
            <a:off x="3846425" y="2260358"/>
            <a:ext cx="3480648" cy="430887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AR" sz="2200" b="1" dirty="0" smtClean="0">
                <a:solidFill>
                  <a:schemeClr val="bg1"/>
                </a:solidFill>
              </a:rPr>
              <a:t>ESTRÓGENO</a:t>
            </a:r>
            <a:endParaRPr lang="es-ES_tradnl" dirty="0" smtClean="0">
              <a:solidFill>
                <a:schemeClr val="bg1"/>
              </a:solidFill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87" t="18771" r="40935" b="71969"/>
          <a:stretch/>
        </p:blipFill>
        <p:spPr bwMode="auto">
          <a:xfrm rot="3561419">
            <a:off x="7215800" y="3571889"/>
            <a:ext cx="1413164" cy="592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ircular 3"/>
          <p:cNvSpPr/>
          <p:nvPr/>
        </p:nvSpPr>
        <p:spPr>
          <a:xfrm flipH="1">
            <a:off x="6887367" y="5144684"/>
            <a:ext cx="293748" cy="302608"/>
          </a:xfrm>
          <a:prstGeom prst="pi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schemeClr val="tx1"/>
              </a:solidFill>
            </a:endParaRPr>
          </a:p>
        </p:txBody>
      </p:sp>
      <p:sp>
        <p:nvSpPr>
          <p:cNvPr id="15" name="CuadroTexto 14"/>
          <p:cNvSpPr txBox="1"/>
          <p:nvPr/>
        </p:nvSpPr>
        <p:spPr>
          <a:xfrm>
            <a:off x="6739815" y="5408666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TR</a:t>
            </a:r>
            <a:r>
              <a:rPr lang="el-GR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β</a:t>
            </a:r>
            <a:r>
              <a:rPr lang="es-AR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1</a:t>
            </a:r>
            <a:endParaRPr lang="es-AR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6" name="Rectángulo 15"/>
          <p:cNvSpPr/>
          <p:nvPr/>
        </p:nvSpPr>
        <p:spPr>
          <a:xfrm>
            <a:off x="8967354" y="4208320"/>
            <a:ext cx="2628900" cy="39147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b="1" dirty="0" smtClean="0">
                <a:solidFill>
                  <a:schemeClr val="tx1"/>
                </a:solidFill>
              </a:rPr>
              <a:t>HORMONAS TIROIDEAS</a:t>
            </a:r>
            <a:endParaRPr lang="es-AR" b="1" dirty="0">
              <a:solidFill>
                <a:schemeClr val="tx1"/>
              </a:solidFill>
            </a:endParaRPr>
          </a:p>
        </p:txBody>
      </p:sp>
      <p:cxnSp>
        <p:nvCxnSpPr>
          <p:cNvPr id="18" name="Conector recto 17"/>
          <p:cNvCxnSpPr/>
          <p:nvPr/>
        </p:nvCxnSpPr>
        <p:spPr>
          <a:xfrm flipV="1">
            <a:off x="7181115" y="4603175"/>
            <a:ext cx="1672729" cy="692813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cto 19"/>
          <p:cNvCxnSpPr/>
          <p:nvPr/>
        </p:nvCxnSpPr>
        <p:spPr>
          <a:xfrm>
            <a:off x="8073736" y="3672580"/>
            <a:ext cx="893618" cy="53574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8117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/>
          <p:cNvSpPr>
            <a:spLocks noGrp="1"/>
          </p:cNvSpPr>
          <p:nvPr>
            <p:ph type="title"/>
          </p:nvPr>
        </p:nvSpPr>
        <p:spPr>
          <a:xfrm>
            <a:off x="1555584" y="0"/>
            <a:ext cx="8586457" cy="1133146"/>
          </a:xfrm>
        </p:spPr>
        <p:txBody>
          <a:bodyPr>
            <a:norm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ADMINISTRACIÓN CONJUNTA DE LAS TRES HORMONAS (DHT, E</a:t>
            </a:r>
            <a:r>
              <a:rPr lang="en-US" sz="2000" b="1" baseline="-25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 T4) PROMOVIÓ LA PROLIFERACIÓN CELULAR A LAS 144 H</a:t>
            </a:r>
            <a:endParaRPr lang="es-AR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8" name="Objeto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20126702"/>
              </p:ext>
            </p:extLst>
          </p:nvPr>
        </p:nvGraphicFramePr>
        <p:xfrm>
          <a:off x="436680" y="1303771"/>
          <a:ext cx="5717972" cy="41930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86" name="Prism Project" r:id="rId3" imgW="3780000" imgH="2772000" progId="Prism5.Document">
                  <p:embed/>
                </p:oleObj>
              </mc:Choice>
              <mc:Fallback>
                <p:oleObj name="Prism Project" r:id="rId3" imgW="3780000" imgH="2772000" progId="Prism5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36680" y="1303771"/>
                        <a:ext cx="5717972" cy="41930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to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07849908"/>
              </p:ext>
            </p:extLst>
          </p:nvPr>
        </p:nvGraphicFramePr>
        <p:xfrm>
          <a:off x="5690879" y="1303771"/>
          <a:ext cx="5717972" cy="41930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87" name="Prism Project" r:id="rId5" imgW="3780000" imgH="2772000" progId="Prism5.Document">
                  <p:embed/>
                </p:oleObj>
              </mc:Choice>
              <mc:Fallback>
                <p:oleObj name="Prism Project" r:id="rId5" imgW="3780000" imgH="2772000" progId="Prism5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690879" y="1303771"/>
                        <a:ext cx="5717972" cy="41930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17463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/>
          <p:cNvGrpSpPr/>
          <p:nvPr/>
        </p:nvGrpSpPr>
        <p:grpSpPr>
          <a:xfrm>
            <a:off x="2606941" y="1523904"/>
            <a:ext cx="8380085" cy="4995463"/>
            <a:chOff x="1129366" y="696184"/>
            <a:chExt cx="10990166" cy="6122188"/>
          </a:xfrm>
        </p:grpSpPr>
        <p:sp>
          <p:nvSpPr>
            <p:cNvPr id="6" name="Flecha izquierda 5"/>
            <p:cNvSpPr/>
            <p:nvPr/>
          </p:nvSpPr>
          <p:spPr>
            <a:xfrm>
              <a:off x="1842247" y="5177118"/>
              <a:ext cx="497541" cy="295835"/>
            </a:xfrm>
            <a:prstGeom prst="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 sz="1600"/>
            </a:p>
          </p:txBody>
        </p:sp>
        <p:sp>
          <p:nvSpPr>
            <p:cNvPr id="12" name="Rayo 11"/>
            <p:cNvSpPr/>
            <p:nvPr/>
          </p:nvSpPr>
          <p:spPr>
            <a:xfrm rot="10358936">
              <a:off x="8001000" y="4773706"/>
              <a:ext cx="1411941" cy="369332"/>
            </a:xfrm>
            <a:prstGeom prst="lightningBol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 sz="1600"/>
            </a:p>
          </p:txBody>
        </p:sp>
        <p:pic>
          <p:nvPicPr>
            <p:cNvPr id="11" name="Imagen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92058" y="1467273"/>
              <a:ext cx="7636037" cy="5203691"/>
            </a:xfrm>
            <a:prstGeom prst="rect">
              <a:avLst/>
            </a:prstGeom>
          </p:spPr>
        </p:pic>
        <p:pic>
          <p:nvPicPr>
            <p:cNvPr id="13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487" t="18771" r="40935" b="71969"/>
            <a:stretch/>
          </p:blipFill>
          <p:spPr bwMode="auto">
            <a:xfrm rot="3561419">
              <a:off x="7226191" y="3571889"/>
              <a:ext cx="1413164" cy="5922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Circular 13"/>
            <p:cNvSpPr/>
            <p:nvPr/>
          </p:nvSpPr>
          <p:spPr>
            <a:xfrm flipH="1">
              <a:off x="6887367" y="5144684"/>
              <a:ext cx="293748" cy="302608"/>
            </a:xfrm>
            <a:prstGeom prst="pi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 sz="1600">
                <a:solidFill>
                  <a:schemeClr val="tx1"/>
                </a:solidFill>
              </a:endParaRPr>
            </a:p>
          </p:txBody>
        </p:sp>
        <p:sp>
          <p:nvSpPr>
            <p:cNvPr id="15" name="Rectángulo 14"/>
            <p:cNvSpPr/>
            <p:nvPr/>
          </p:nvSpPr>
          <p:spPr>
            <a:xfrm>
              <a:off x="8940509" y="3829092"/>
              <a:ext cx="3179023" cy="1228284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AR" sz="1600" b="1" dirty="0" smtClean="0">
                  <a:solidFill>
                    <a:schemeClr val="tx1"/>
                  </a:solidFill>
                </a:rPr>
                <a:t>HORMONAS TIROIDEAS</a:t>
              </a:r>
              <a:endParaRPr lang="es-AR" sz="1600" b="1" dirty="0">
                <a:solidFill>
                  <a:schemeClr val="tx1"/>
                </a:solidFill>
              </a:endParaRPr>
            </a:p>
            <a:p>
              <a:r>
                <a:rPr lang="es-AR" sz="1600" dirty="0" smtClean="0">
                  <a:solidFill>
                    <a:schemeClr val="tx1"/>
                  </a:solidFill>
                </a:rPr>
                <a:t>- Favorecerían la proliferación e invasión de las </a:t>
              </a:r>
              <a:r>
                <a:rPr lang="es-AR" sz="1600" dirty="0" err="1" smtClean="0">
                  <a:solidFill>
                    <a:schemeClr val="tx1"/>
                  </a:solidFill>
                </a:rPr>
                <a:t>LnCaP</a:t>
              </a:r>
              <a:endParaRPr lang="es-AR" sz="1600" dirty="0">
                <a:solidFill>
                  <a:schemeClr val="tx1"/>
                </a:solidFill>
              </a:endParaRPr>
            </a:p>
          </p:txBody>
        </p:sp>
        <p:cxnSp>
          <p:nvCxnSpPr>
            <p:cNvPr id="16" name="Conector recto 15"/>
            <p:cNvCxnSpPr/>
            <p:nvPr/>
          </p:nvCxnSpPr>
          <p:spPr>
            <a:xfrm flipV="1">
              <a:off x="7181115" y="4603175"/>
              <a:ext cx="1672729" cy="692813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ector recto 16"/>
            <p:cNvCxnSpPr/>
            <p:nvPr/>
          </p:nvCxnSpPr>
          <p:spPr>
            <a:xfrm>
              <a:off x="8073736" y="3672580"/>
              <a:ext cx="893618" cy="535740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CuadroTexto 6"/>
            <p:cNvSpPr txBox="1"/>
            <p:nvPr/>
          </p:nvSpPr>
          <p:spPr>
            <a:xfrm>
              <a:off x="1129366" y="4592919"/>
              <a:ext cx="2786061" cy="2225453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1600" b="1" dirty="0" smtClean="0"/>
                <a:t>AR</a:t>
              </a:r>
            </a:p>
            <a:p>
              <a:r>
                <a:rPr lang="es-ES_tradnl" sz="1600" dirty="0" smtClean="0"/>
                <a:t>-</a:t>
              </a:r>
              <a:r>
                <a:rPr lang="es-ES_tradnl" sz="1600" dirty="0"/>
                <a:t>A</a:t>
              </a:r>
              <a:r>
                <a:rPr lang="es-ES_tradnl" sz="1600" dirty="0" smtClean="0"/>
                <a:t>mplificado </a:t>
              </a:r>
              <a:r>
                <a:rPr lang="es-ES_tradnl" sz="1600" dirty="0"/>
                <a:t>(</a:t>
              </a:r>
              <a:r>
                <a:rPr lang="es-ES_tradnl" sz="1600" dirty="0" smtClean="0"/>
                <a:t>30%)</a:t>
              </a:r>
            </a:p>
            <a:p>
              <a:pPr>
                <a:buFontTx/>
                <a:buChar char="-"/>
                <a:tabLst>
                  <a:tab pos="0" algn="l"/>
                </a:tabLst>
              </a:pPr>
              <a:r>
                <a:rPr lang="es-ES_tradnl" sz="1600" dirty="0" smtClean="0"/>
                <a:t>Mutado peor pronóstico </a:t>
              </a:r>
              <a:r>
                <a:rPr lang="es-AR" sz="1600" dirty="0" smtClean="0"/>
                <a:t>y más invasivo</a:t>
              </a:r>
            </a:p>
            <a:p>
              <a:pPr>
                <a:buFontTx/>
                <a:buChar char="-"/>
              </a:pPr>
              <a:r>
                <a:rPr lang="es-AR" sz="1600" dirty="0" smtClean="0"/>
                <a:t>Metástasis en hueso</a:t>
              </a:r>
            </a:p>
            <a:p>
              <a:pPr>
                <a:buFontTx/>
                <a:buChar char="-"/>
              </a:pPr>
              <a:endParaRPr lang="es-ES_tradnl" sz="1600" dirty="0" smtClean="0"/>
            </a:p>
          </p:txBody>
        </p:sp>
        <p:sp>
          <p:nvSpPr>
            <p:cNvPr id="8" name="CuadroTexto 7"/>
            <p:cNvSpPr txBox="1"/>
            <p:nvPr/>
          </p:nvSpPr>
          <p:spPr>
            <a:xfrm>
              <a:off x="1335319" y="2139903"/>
              <a:ext cx="2795066" cy="1320184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1600" b="1" dirty="0" smtClean="0">
                  <a:solidFill>
                    <a:schemeClr val="bg1"/>
                  </a:solidFill>
                </a:rPr>
                <a:t>RE</a:t>
              </a:r>
              <a:r>
                <a:rPr lang="el-GR" sz="1600" b="1" dirty="0" smtClean="0">
                  <a:solidFill>
                    <a:schemeClr val="bg1"/>
                  </a:solidFill>
                </a:rPr>
                <a:t>α</a:t>
              </a:r>
              <a:endParaRPr lang="es-ES_tradnl" sz="1600" b="1" dirty="0" smtClean="0">
                <a:solidFill>
                  <a:schemeClr val="bg1"/>
                </a:solidFill>
              </a:endParaRPr>
            </a:p>
            <a:p>
              <a:r>
                <a:rPr lang="es-AR" sz="1600" dirty="0" smtClean="0">
                  <a:solidFill>
                    <a:schemeClr val="bg1"/>
                  </a:solidFill>
                </a:rPr>
                <a:t>-Proliferación celular</a:t>
              </a:r>
            </a:p>
            <a:p>
              <a:r>
                <a:rPr lang="es-AR" sz="1600" dirty="0" smtClean="0">
                  <a:solidFill>
                    <a:schemeClr val="bg1"/>
                  </a:solidFill>
                </a:rPr>
                <a:t>-Inflamación</a:t>
              </a:r>
            </a:p>
            <a:p>
              <a:endParaRPr lang="es-ES_tradnl" sz="1600" dirty="0" smtClean="0">
                <a:solidFill>
                  <a:schemeClr val="bg1"/>
                </a:solidFill>
              </a:endParaRPr>
            </a:p>
          </p:txBody>
        </p:sp>
        <p:sp>
          <p:nvSpPr>
            <p:cNvPr id="9" name="CuadroTexto 8"/>
            <p:cNvSpPr txBox="1"/>
            <p:nvPr/>
          </p:nvSpPr>
          <p:spPr>
            <a:xfrm>
              <a:off x="6923153" y="696184"/>
              <a:ext cx="3567633" cy="2225454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1600" b="1" dirty="0" smtClean="0">
                  <a:solidFill>
                    <a:schemeClr val="bg1"/>
                  </a:solidFill>
                </a:rPr>
                <a:t>RE</a:t>
              </a:r>
              <a:r>
                <a:rPr lang="el-GR" sz="16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β</a:t>
              </a:r>
              <a:endParaRPr lang="es-ES_tradnl" sz="1600" b="1" dirty="0" smtClean="0">
                <a:solidFill>
                  <a:schemeClr val="bg1"/>
                </a:solidFill>
              </a:endParaRPr>
            </a:p>
            <a:p>
              <a:r>
                <a:rPr lang="es-AR" sz="1600" dirty="0" smtClean="0">
                  <a:solidFill>
                    <a:schemeClr val="bg1"/>
                  </a:solidFill>
                </a:rPr>
                <a:t>-</a:t>
              </a:r>
              <a:r>
                <a:rPr lang="es-AR" sz="1600" dirty="0" err="1" smtClean="0">
                  <a:solidFill>
                    <a:schemeClr val="bg1"/>
                  </a:solidFill>
                </a:rPr>
                <a:t>Antiproliferativo</a:t>
              </a:r>
              <a:endParaRPr lang="es-AR" sz="1600" dirty="0" smtClean="0">
                <a:solidFill>
                  <a:schemeClr val="bg1"/>
                </a:solidFill>
              </a:endParaRPr>
            </a:p>
            <a:p>
              <a:r>
                <a:rPr lang="es-AR" sz="1600" dirty="0" smtClean="0">
                  <a:solidFill>
                    <a:schemeClr val="bg1"/>
                  </a:solidFill>
                </a:rPr>
                <a:t>-Antiinflamatorio</a:t>
              </a:r>
            </a:p>
            <a:p>
              <a:r>
                <a:rPr lang="es-AR" sz="1600" dirty="0" smtClean="0">
                  <a:solidFill>
                    <a:schemeClr val="bg1"/>
                  </a:solidFill>
                </a:rPr>
                <a:t>-Efecto dual</a:t>
              </a:r>
              <a:r>
                <a:rPr lang="es-AR" sz="1600" dirty="0">
                  <a:solidFill>
                    <a:schemeClr val="bg1"/>
                  </a:solidFill>
                </a:rPr>
                <a:t>: supresor tumoral vs invasión y metástasis</a:t>
              </a:r>
              <a:r>
                <a:rPr lang="es-AR" sz="1600" dirty="0" smtClean="0">
                  <a:solidFill>
                    <a:schemeClr val="bg1"/>
                  </a:solidFill>
                </a:rPr>
                <a:t>.</a:t>
              </a:r>
            </a:p>
            <a:p>
              <a:r>
                <a:rPr lang="es-AR" sz="1600" dirty="0" smtClean="0">
                  <a:solidFill>
                    <a:schemeClr val="bg1"/>
                  </a:solidFill>
                </a:rPr>
                <a:t>-Co-activaría </a:t>
              </a:r>
              <a:r>
                <a:rPr lang="es-AR" sz="1600" dirty="0">
                  <a:solidFill>
                    <a:schemeClr val="bg1"/>
                  </a:solidFill>
                </a:rPr>
                <a:t>el AR mutado en las </a:t>
              </a:r>
              <a:r>
                <a:rPr lang="es-AR" sz="1600" dirty="0" smtClean="0">
                  <a:solidFill>
                    <a:schemeClr val="bg1"/>
                  </a:solidFill>
                </a:rPr>
                <a:t>metástasis </a:t>
              </a:r>
              <a:endParaRPr lang="es-ES_tradnl" sz="1600" dirty="0" smtClean="0">
                <a:solidFill>
                  <a:schemeClr val="bg1"/>
                </a:solidFill>
              </a:endParaRPr>
            </a:p>
          </p:txBody>
        </p:sp>
      </p:grpSp>
      <p:sp>
        <p:nvSpPr>
          <p:cNvPr id="18" name="Marcador de contenido 2"/>
          <p:cNvSpPr>
            <a:spLocks noGrp="1"/>
          </p:cNvSpPr>
          <p:nvPr>
            <p:ph idx="1"/>
          </p:nvPr>
        </p:nvSpPr>
        <p:spPr>
          <a:xfrm>
            <a:off x="474516" y="562722"/>
            <a:ext cx="11121738" cy="1501415"/>
          </a:xfrm>
        </p:spPr>
        <p:txBody>
          <a:bodyPr>
            <a:normAutofit/>
          </a:bodyPr>
          <a:lstStyle/>
          <a:p>
            <a:pPr marL="0" indent="0" algn="just">
              <a:spcBef>
                <a:spcPct val="0"/>
              </a:spcBef>
              <a:buNone/>
              <a:defRPr/>
            </a:pPr>
            <a:r>
              <a:rPr lang="es-AR" altLang="es-AR" dirty="0" smtClean="0"/>
              <a:t>Altos </a:t>
            </a:r>
            <a:r>
              <a:rPr lang="es-AR" altLang="es-AR" dirty="0"/>
              <a:t>niveles de </a:t>
            </a:r>
            <a:r>
              <a:rPr lang="es-AR" altLang="es-AR" dirty="0" smtClean="0"/>
              <a:t>estrógenos, testosterona y T4 </a:t>
            </a:r>
            <a:r>
              <a:rPr lang="es-AR" altLang="es-AR" dirty="0"/>
              <a:t>favorecerían la proliferación y la recurrencia de tumores prostáticos </a:t>
            </a:r>
            <a:r>
              <a:rPr lang="es-AR" altLang="es-AR" dirty="0" err="1" smtClean="0"/>
              <a:t>hormonosensibles</a:t>
            </a:r>
            <a:r>
              <a:rPr lang="es-AR" altLang="es-AR" dirty="0" smtClean="0"/>
              <a:t>.</a:t>
            </a:r>
          </a:p>
          <a:p>
            <a:pPr algn="just">
              <a:spcBef>
                <a:spcPct val="0"/>
              </a:spcBef>
              <a:defRPr/>
            </a:pPr>
            <a:endParaRPr lang="es-AR" altLang="es-AR" dirty="0" smtClean="0"/>
          </a:p>
          <a:p>
            <a:pPr marL="0" indent="0" algn="just">
              <a:spcBef>
                <a:spcPct val="0"/>
              </a:spcBef>
              <a:buNone/>
              <a:defRPr/>
            </a:pPr>
            <a:endParaRPr lang="es-AR" altLang="es-AR" dirty="0"/>
          </a:p>
        </p:txBody>
      </p:sp>
    </p:spTree>
    <p:extLst>
      <p:ext uri="{BB962C8B-B14F-4D97-AF65-F5344CB8AC3E}">
        <p14:creationId xmlns:p14="http://schemas.microsoft.com/office/powerpoint/2010/main" val="3088018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32001" y="4234332"/>
            <a:ext cx="8304026" cy="1325563"/>
          </a:xfrm>
        </p:spPr>
        <p:txBody>
          <a:bodyPr>
            <a:normAutofit/>
          </a:bodyPr>
          <a:lstStyle/>
          <a:p>
            <a:pPr algn="ctr"/>
            <a:r>
              <a:rPr lang="es-AR" b="1" dirty="0" smtClean="0"/>
              <a:t>¡¡¡MUCHAS GRACIAS!!!</a:t>
            </a:r>
            <a:endParaRPr lang="es-AR" b="1" dirty="0"/>
          </a:p>
        </p:txBody>
      </p:sp>
      <p:pic>
        <p:nvPicPr>
          <p:cNvPr id="4" name="Marcador de contenido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6317" y="394050"/>
            <a:ext cx="5935394" cy="3872138"/>
          </a:xfrm>
          <a:prstGeom prst="rect">
            <a:avLst/>
          </a:prstGeom>
        </p:spPr>
      </p:pic>
      <p:pic>
        <p:nvPicPr>
          <p:cNvPr id="6" name="Picture 4" descr="Innovi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3776" y="5528039"/>
            <a:ext cx="2011053" cy="1160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5339" y="5814888"/>
            <a:ext cx="1797109" cy="896079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8776" y="5502162"/>
            <a:ext cx="1586495" cy="1362895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9080" y="5185116"/>
            <a:ext cx="1560576" cy="1560576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89" y="5566636"/>
            <a:ext cx="2109111" cy="1298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406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/>
          <p:cNvSpPr>
            <a:spLocks noGrp="1"/>
          </p:cNvSpPr>
          <p:nvPr>
            <p:ph type="body" idx="1"/>
          </p:nvPr>
        </p:nvSpPr>
        <p:spPr>
          <a:xfrm>
            <a:off x="2447221" y="151316"/>
            <a:ext cx="5157787" cy="717839"/>
          </a:xfrm>
        </p:spPr>
        <p:txBody>
          <a:bodyPr>
            <a:normAutofit/>
          </a:bodyPr>
          <a:lstStyle/>
          <a:p>
            <a:r>
              <a:rPr lang="es-AR" sz="3600" dirty="0">
                <a:solidFill>
                  <a:srgbClr val="FF0000"/>
                </a:solidFill>
              </a:rPr>
              <a:t>RE</a:t>
            </a:r>
            <a:r>
              <a:rPr lang="el-GR" sz="3600" dirty="0">
                <a:solidFill>
                  <a:srgbClr val="FF0000"/>
                </a:solidFill>
              </a:rPr>
              <a:t>α</a:t>
            </a:r>
            <a:endParaRPr lang="es-AR" sz="3600" dirty="0">
              <a:solidFill>
                <a:srgbClr val="FF0000"/>
              </a:solidFill>
            </a:endParaRPr>
          </a:p>
        </p:txBody>
      </p:sp>
      <p:sp>
        <p:nvSpPr>
          <p:cNvPr id="5" name="Marcador de contenido 4"/>
          <p:cNvSpPr>
            <a:spLocks noGrp="1"/>
          </p:cNvSpPr>
          <p:nvPr>
            <p:ph sz="half" idx="2"/>
          </p:nvPr>
        </p:nvSpPr>
        <p:spPr>
          <a:xfrm>
            <a:off x="165675" y="1299278"/>
            <a:ext cx="5157787" cy="3210223"/>
          </a:xfrm>
        </p:spPr>
        <p:txBody>
          <a:bodyPr>
            <a:noAutofit/>
          </a:bodyPr>
          <a:lstStyle/>
          <a:p>
            <a:r>
              <a:rPr lang="es-AR" sz="1800" dirty="0" smtClean="0"/>
              <a:t>Se expresa en estroma principalmente y en epitelio</a:t>
            </a:r>
          </a:p>
          <a:p>
            <a:r>
              <a:rPr lang="es-AR" sz="1800" dirty="0" smtClean="0"/>
              <a:t>Aumenta a medida que progresa la carcinogénesis prostática y SG </a:t>
            </a:r>
          </a:p>
          <a:p>
            <a:r>
              <a:rPr lang="es-AR" sz="1800" dirty="0" smtClean="0"/>
              <a:t>se correlaciona con la expresión de </a:t>
            </a:r>
            <a:r>
              <a:rPr lang="es-AR" sz="1800" dirty="0" err="1" smtClean="0"/>
              <a:t>PgR</a:t>
            </a:r>
            <a:r>
              <a:rPr lang="es-AR" sz="1800" dirty="0" smtClean="0"/>
              <a:t>. En la zona periférica de la próstata, donde se desarrollan los TU, hay – AR y + </a:t>
            </a:r>
            <a:r>
              <a:rPr lang="es-AR" sz="1800" dirty="0" err="1" smtClean="0"/>
              <a:t>PgR</a:t>
            </a:r>
            <a:r>
              <a:rPr lang="es-AR" sz="1800" dirty="0" smtClean="0"/>
              <a:t>. En la zona central o transición: hay + AR y –</a:t>
            </a:r>
            <a:r>
              <a:rPr lang="es-AR" sz="1800" dirty="0" err="1" smtClean="0"/>
              <a:t>PgR</a:t>
            </a:r>
            <a:r>
              <a:rPr lang="es-AR" sz="1800" dirty="0"/>
              <a:t> </a:t>
            </a:r>
            <a:r>
              <a:rPr lang="es-AR" sz="1800" dirty="0" smtClean="0"/>
              <a:t>(</a:t>
            </a:r>
            <a:r>
              <a:rPr lang="es-AR" sz="1800" dirty="0" err="1" smtClean="0"/>
              <a:t>Bashirelahi</a:t>
            </a:r>
            <a:r>
              <a:rPr lang="es-AR" sz="1800" dirty="0" smtClean="0"/>
              <a:t> et la, 1983).</a:t>
            </a:r>
          </a:p>
          <a:p>
            <a:r>
              <a:rPr lang="es-AR" sz="1800" dirty="0" smtClean="0"/>
              <a:t>Es capaz de inducir: </a:t>
            </a:r>
          </a:p>
          <a:p>
            <a:pPr lvl="1"/>
            <a:r>
              <a:rPr lang="es-AR" sz="1800" dirty="0" smtClean="0"/>
              <a:t>proliferación aberrante: (≠ andrógenos) </a:t>
            </a:r>
          </a:p>
          <a:p>
            <a:pPr marL="457200" lvl="1" indent="0">
              <a:buNone/>
            </a:pPr>
            <a:r>
              <a:rPr lang="es-AR" sz="1800" dirty="0"/>
              <a:t> </a:t>
            </a:r>
            <a:r>
              <a:rPr lang="es-AR" sz="1800" dirty="0" smtClean="0"/>
              <a:t>de las células basales generando una</a:t>
            </a:r>
          </a:p>
          <a:p>
            <a:pPr marL="457200" lvl="1" indent="0">
              <a:buNone/>
            </a:pPr>
            <a:r>
              <a:rPr lang="es-AR" sz="1800" dirty="0" smtClean="0"/>
              <a:t> </a:t>
            </a:r>
            <a:r>
              <a:rPr lang="es-AR" sz="1800" dirty="0" err="1" smtClean="0"/>
              <a:t>metaplasia</a:t>
            </a:r>
            <a:r>
              <a:rPr lang="es-AR" sz="1800" dirty="0" smtClean="0"/>
              <a:t> escamosa. </a:t>
            </a:r>
          </a:p>
          <a:p>
            <a:pPr lvl="1"/>
            <a:r>
              <a:rPr lang="es-AR" sz="1800" dirty="0" smtClean="0"/>
              <a:t>Inflamación</a:t>
            </a:r>
          </a:p>
          <a:p>
            <a:pPr lvl="1"/>
            <a:r>
              <a:rPr lang="es-AR" sz="1800" dirty="0" err="1" smtClean="0"/>
              <a:t>CaP</a:t>
            </a:r>
            <a:endParaRPr lang="es-AR" sz="1800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sz="quarter" idx="3"/>
          </p:nvPr>
        </p:nvSpPr>
        <p:spPr>
          <a:xfrm>
            <a:off x="8520545" y="45243"/>
            <a:ext cx="5183188" cy="823912"/>
          </a:xfrm>
        </p:spPr>
        <p:txBody>
          <a:bodyPr>
            <a:normAutofit/>
          </a:bodyPr>
          <a:lstStyle/>
          <a:p>
            <a:r>
              <a:rPr lang="es-AR" sz="3600" dirty="0">
                <a:solidFill>
                  <a:srgbClr val="FF0000"/>
                </a:solidFill>
              </a:rPr>
              <a:t>RE</a:t>
            </a:r>
            <a:r>
              <a:rPr lang="el-GR" sz="3600" dirty="0">
                <a:solidFill>
                  <a:srgbClr val="FF0000"/>
                </a:solidFill>
              </a:rPr>
              <a:t>β</a:t>
            </a:r>
            <a:endParaRPr lang="es-AR" sz="3600" dirty="0">
              <a:solidFill>
                <a:srgbClr val="FF0000"/>
              </a:solidFill>
            </a:endParaRPr>
          </a:p>
        </p:txBody>
      </p:sp>
      <p:sp>
        <p:nvSpPr>
          <p:cNvPr id="7" name="Marcador de contenido 6"/>
          <p:cNvSpPr>
            <a:spLocks noGrp="1"/>
          </p:cNvSpPr>
          <p:nvPr>
            <p:ph sz="quarter" idx="4"/>
          </p:nvPr>
        </p:nvSpPr>
        <p:spPr>
          <a:xfrm>
            <a:off x="6650181" y="1032884"/>
            <a:ext cx="5183188" cy="3684588"/>
          </a:xfrm>
        </p:spPr>
        <p:txBody>
          <a:bodyPr>
            <a:noAutofit/>
          </a:bodyPr>
          <a:lstStyle/>
          <a:p>
            <a:r>
              <a:rPr lang="es-AR" sz="1800" dirty="0" smtClean="0"/>
              <a:t>Efecto </a:t>
            </a:r>
            <a:r>
              <a:rPr lang="es-AR" sz="1800" dirty="0" err="1" smtClean="0"/>
              <a:t>antiproliferativo</a:t>
            </a:r>
            <a:endParaRPr lang="es-AR" sz="1800" dirty="0"/>
          </a:p>
          <a:p>
            <a:r>
              <a:rPr lang="es-AR" sz="1800" dirty="0"/>
              <a:t> induce diferenciación celular</a:t>
            </a:r>
          </a:p>
          <a:p>
            <a:r>
              <a:rPr lang="es-AR" sz="1800" dirty="0"/>
              <a:t>Se encuentra ligada a E-</a:t>
            </a:r>
            <a:r>
              <a:rPr lang="es-AR" sz="1800" dirty="0" err="1"/>
              <a:t>cadherina</a:t>
            </a:r>
            <a:r>
              <a:rPr lang="es-AR" sz="1800" dirty="0"/>
              <a:t> y previene transformación </a:t>
            </a:r>
            <a:r>
              <a:rPr lang="es-AR" sz="1800" dirty="0" err="1"/>
              <a:t>mesenquimal</a:t>
            </a:r>
            <a:r>
              <a:rPr lang="es-AR" sz="1800" dirty="0"/>
              <a:t>.</a:t>
            </a:r>
          </a:p>
          <a:p>
            <a:r>
              <a:rPr lang="es-AR" sz="1800" dirty="0"/>
              <a:t>Las </a:t>
            </a:r>
            <a:r>
              <a:rPr lang="es-AR" sz="1800" dirty="0" err="1"/>
              <a:t>isoflavonas</a:t>
            </a:r>
            <a:r>
              <a:rPr lang="es-AR" sz="1800" dirty="0"/>
              <a:t> (efecto antitumorales) se unen a Reβ (</a:t>
            </a:r>
            <a:r>
              <a:rPr lang="es-AR" sz="1800" dirty="0" err="1"/>
              <a:t>Griffiths</a:t>
            </a:r>
            <a:r>
              <a:rPr lang="es-AR" sz="1800" dirty="0"/>
              <a:t>, 1998)</a:t>
            </a:r>
          </a:p>
          <a:p>
            <a:r>
              <a:rPr lang="es-AR" sz="1800" dirty="0"/>
              <a:t>Se expresa en células epiteliales. Disminuye en tumores localizados (Es más alto en PIN y disminuye con SG).Se encuentra silenciado por </a:t>
            </a:r>
            <a:r>
              <a:rPr lang="es-AR" sz="1800" dirty="0" err="1"/>
              <a:t>hipermetilación</a:t>
            </a:r>
            <a:r>
              <a:rPr lang="es-AR" sz="1800" dirty="0"/>
              <a:t> (</a:t>
            </a:r>
            <a:r>
              <a:rPr lang="es-AR" sz="1800" dirty="0" err="1"/>
              <a:t>Prins</a:t>
            </a:r>
            <a:r>
              <a:rPr lang="es-AR" sz="1800" dirty="0"/>
              <a:t>, 2000; </a:t>
            </a:r>
            <a:r>
              <a:rPr lang="es-AR" sz="1800" dirty="0" err="1"/>
              <a:t>Leav</a:t>
            </a:r>
            <a:r>
              <a:rPr lang="es-AR" sz="1800" dirty="0"/>
              <a:t>, 2001)</a:t>
            </a:r>
          </a:p>
          <a:p>
            <a:endParaRPr lang="es-AR" sz="1800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/>
          <a:srcRect b="37786"/>
          <a:stretch/>
        </p:blipFill>
        <p:spPr>
          <a:xfrm>
            <a:off x="3461656" y="4805984"/>
            <a:ext cx="4539343" cy="1916453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8013006" y="4210291"/>
            <a:ext cx="382036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AR" dirty="0"/>
              <a:t>Aumenta en </a:t>
            </a:r>
            <a:r>
              <a:rPr lang="es-AR" dirty="0" err="1"/>
              <a:t>Gleason</a:t>
            </a:r>
            <a:r>
              <a:rPr lang="es-AR" dirty="0"/>
              <a:t> 4-5 y metástasis</a:t>
            </a:r>
            <a:r>
              <a:rPr lang="es-AR" dirty="0" smtClean="0"/>
              <a:t>.  </a:t>
            </a:r>
            <a:r>
              <a:rPr lang="es-AR" dirty="0"/>
              <a:t>Se </a:t>
            </a:r>
            <a:r>
              <a:rPr lang="es-AR" dirty="0" err="1"/>
              <a:t>hipometila</a:t>
            </a:r>
            <a:r>
              <a:rPr lang="es-AR" dirty="0"/>
              <a:t> adquiriendo características </a:t>
            </a:r>
            <a:r>
              <a:rPr lang="es-AR" dirty="0" err="1"/>
              <a:t>mesenquimales</a:t>
            </a:r>
            <a:r>
              <a:rPr lang="es-AR" dirty="0"/>
              <a:t>, crecimiento descontrolado, de diferenciación e implica una progresión a </a:t>
            </a:r>
            <a:r>
              <a:rPr lang="es-AR" dirty="0" err="1"/>
              <a:t>CaP</a:t>
            </a:r>
            <a:r>
              <a:rPr lang="es-AR" dirty="0"/>
              <a:t> castración resistente al </a:t>
            </a:r>
            <a:r>
              <a:rPr lang="es-AR" dirty="0" err="1"/>
              <a:t>coactivar</a:t>
            </a:r>
            <a:r>
              <a:rPr lang="es-AR" dirty="0"/>
              <a:t> al AR mutado (</a:t>
            </a:r>
            <a:r>
              <a:rPr lang="es-AR" dirty="0" err="1"/>
              <a:t>Lau</a:t>
            </a:r>
            <a:r>
              <a:rPr lang="es-AR" dirty="0"/>
              <a:t>, 2016).</a:t>
            </a:r>
          </a:p>
        </p:txBody>
      </p:sp>
    </p:spTree>
    <p:extLst>
      <p:ext uri="{BB962C8B-B14F-4D97-AF65-F5344CB8AC3E}">
        <p14:creationId xmlns:p14="http://schemas.microsoft.com/office/powerpoint/2010/main" val="3920559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2895600" y="609600"/>
            <a:ext cx="7378700" cy="1143000"/>
          </a:xfrm>
        </p:spPr>
        <p:txBody>
          <a:bodyPr/>
          <a:lstStyle/>
          <a:p>
            <a:pPr eaLnBrk="1" hangingPunct="1"/>
            <a:r>
              <a:rPr lang="es-ES" sz="4000" b="1"/>
              <a:t>BALANCE ENERGÉTICO</a:t>
            </a:r>
          </a:p>
        </p:txBody>
      </p:sp>
      <p:sp>
        <p:nvSpPr>
          <p:cNvPr id="23555" name="Text Box 17"/>
          <p:cNvSpPr txBox="1">
            <a:spLocks noChangeArrowheads="1"/>
          </p:cNvSpPr>
          <p:nvPr/>
        </p:nvSpPr>
        <p:spPr bwMode="auto">
          <a:xfrm>
            <a:off x="7827964" y="6581776"/>
            <a:ext cx="28400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s-AR" sz="1200" dirty="0"/>
              <a:t>López Fontana et al. Actas </a:t>
            </a:r>
            <a:r>
              <a:rPr lang="es-AR" sz="1200" dirty="0" err="1"/>
              <a:t>Urol</a:t>
            </a:r>
            <a:r>
              <a:rPr lang="es-AR" sz="1200" dirty="0"/>
              <a:t> </a:t>
            </a:r>
            <a:r>
              <a:rPr lang="es-AR" sz="1200" dirty="0" err="1"/>
              <a:t>Esp</a:t>
            </a:r>
            <a:r>
              <a:rPr lang="es-AR" sz="1200" dirty="0"/>
              <a:t>,  2009</a:t>
            </a:r>
            <a:endParaRPr lang="es-ES" sz="1200" dirty="0"/>
          </a:p>
        </p:txBody>
      </p:sp>
      <p:pic>
        <p:nvPicPr>
          <p:cNvPr id="23556" name="4 Imagen" descr="figura 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8" t="13161" r="2344" b="13161"/>
          <a:stretch>
            <a:fillRect/>
          </a:stretch>
        </p:blipFill>
        <p:spPr bwMode="auto">
          <a:xfrm>
            <a:off x="1124542" y="474518"/>
            <a:ext cx="7851775" cy="535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8326582" y="580935"/>
            <a:ext cx="360218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dirty="0" smtClean="0"/>
              <a:t>Los obesos presentan una mayor aromatización periférica de andrógenos por aumento de la actividad de la enzima </a:t>
            </a:r>
            <a:r>
              <a:rPr lang="es-AR" dirty="0" err="1" smtClean="0"/>
              <a:t>aromatasa</a:t>
            </a:r>
            <a:r>
              <a:rPr lang="es-AR" dirty="0" smtClean="0"/>
              <a:t> (CYP19) elevando los niveles séricos y tisulares de estrógenos. 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2820485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98764" y="365126"/>
            <a:ext cx="10855036" cy="776672"/>
          </a:xfrm>
          <a:solidFill>
            <a:schemeClr val="accent1">
              <a:lumMod val="60000"/>
              <a:lumOff val="40000"/>
            </a:schemeClr>
          </a:solidFill>
        </p:spPr>
        <p:txBody>
          <a:bodyPr/>
          <a:lstStyle/>
          <a:p>
            <a:pPr algn="ctr"/>
            <a:r>
              <a:rPr lang="es-AR" dirty="0" smtClean="0"/>
              <a:t>Andrógenos y su receptor (AR)</a:t>
            </a:r>
            <a:endParaRPr lang="es-AR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49828" y="1690688"/>
            <a:ext cx="5999018" cy="4917930"/>
          </a:xfrm>
        </p:spPr>
        <p:txBody>
          <a:bodyPr>
            <a:normAutofit fontScale="77500" lnSpcReduction="20000"/>
          </a:bodyPr>
          <a:lstStyle/>
          <a:p>
            <a:r>
              <a:rPr lang="es-AR" dirty="0" smtClean="0"/>
              <a:t>Se </a:t>
            </a:r>
            <a:r>
              <a:rPr lang="es-AR" dirty="0"/>
              <a:t>expresa diferencialmente en la células epiteliales y </a:t>
            </a:r>
            <a:r>
              <a:rPr lang="es-AR" dirty="0" err="1"/>
              <a:t>estromales</a:t>
            </a:r>
            <a:r>
              <a:rPr lang="es-AR" dirty="0"/>
              <a:t> a lo largo de las diversas etapas del </a:t>
            </a:r>
            <a:r>
              <a:rPr lang="es-AR" dirty="0" err="1" smtClean="0"/>
              <a:t>CaP.</a:t>
            </a:r>
            <a:endParaRPr lang="es-AR" dirty="0"/>
          </a:p>
          <a:p>
            <a:r>
              <a:rPr lang="es-AR" dirty="0" smtClean="0"/>
              <a:t>Se unen </a:t>
            </a:r>
            <a:r>
              <a:rPr lang="es-AR" dirty="0"/>
              <a:t>al AR </a:t>
            </a:r>
            <a:r>
              <a:rPr lang="es-AR" dirty="0" err="1"/>
              <a:t>citosólico</a:t>
            </a:r>
            <a:r>
              <a:rPr lang="es-AR" dirty="0"/>
              <a:t> y </a:t>
            </a:r>
            <a:r>
              <a:rPr lang="es-AR" dirty="0" err="1"/>
              <a:t>traslocan</a:t>
            </a:r>
            <a:r>
              <a:rPr lang="es-AR" dirty="0"/>
              <a:t> al núcleo para actuar como factor de </a:t>
            </a:r>
            <a:r>
              <a:rPr lang="es-AR" dirty="0" err="1"/>
              <a:t>trasncripción</a:t>
            </a:r>
            <a:r>
              <a:rPr lang="es-AR" dirty="0"/>
              <a:t> positivo de múltiples genes que </a:t>
            </a:r>
            <a:r>
              <a:rPr lang="es-AR" dirty="0">
                <a:solidFill>
                  <a:srgbClr val="FF0000"/>
                </a:solidFill>
              </a:rPr>
              <a:t>inducen proliferación </a:t>
            </a:r>
            <a:r>
              <a:rPr lang="es-AR" dirty="0" smtClean="0">
                <a:solidFill>
                  <a:srgbClr val="FF0000"/>
                </a:solidFill>
              </a:rPr>
              <a:t>celular.</a:t>
            </a:r>
            <a:endParaRPr lang="es-AR" dirty="0">
              <a:solidFill>
                <a:srgbClr val="FF0000"/>
              </a:solidFill>
            </a:endParaRPr>
          </a:p>
          <a:p>
            <a:r>
              <a:rPr lang="es-AR" dirty="0" smtClean="0"/>
              <a:t>Estimula </a:t>
            </a:r>
            <a:r>
              <a:rPr lang="es-AR" dirty="0"/>
              <a:t>la actividad de proteínas quinasas activadoras de </a:t>
            </a:r>
            <a:r>
              <a:rPr lang="es-AR" dirty="0" err="1"/>
              <a:t>mitógenos</a:t>
            </a:r>
            <a:r>
              <a:rPr lang="es-AR" dirty="0"/>
              <a:t>, así como las quinasas de adhesión </a:t>
            </a:r>
          </a:p>
          <a:p>
            <a:r>
              <a:rPr lang="es-AR" dirty="0" smtClean="0"/>
              <a:t>Activan </a:t>
            </a:r>
            <a:r>
              <a:rPr lang="es-AR" dirty="0"/>
              <a:t>la </a:t>
            </a:r>
            <a:r>
              <a:rPr lang="es-AR" dirty="0" err="1"/>
              <a:t>via</a:t>
            </a:r>
            <a:r>
              <a:rPr lang="es-AR" dirty="0"/>
              <a:t> de PI3-K / </a:t>
            </a:r>
            <a:r>
              <a:rPr lang="es-AR" dirty="0" err="1"/>
              <a:t>Akt</a:t>
            </a:r>
            <a:r>
              <a:rPr lang="es-AR" dirty="0"/>
              <a:t>, aumentando así la proliferación </a:t>
            </a:r>
            <a:r>
              <a:rPr lang="es-AR" dirty="0" smtClean="0"/>
              <a:t>celular</a:t>
            </a:r>
            <a:endParaRPr lang="es-AR" dirty="0"/>
          </a:p>
          <a:p>
            <a:r>
              <a:rPr lang="es-AR" dirty="0" smtClean="0"/>
              <a:t>Puede </a:t>
            </a:r>
            <a:r>
              <a:rPr lang="es-AR" dirty="0"/>
              <a:t>encontrarse amplificado hasta en un 30% de los casos que recaen después de hormonoterapia </a:t>
            </a:r>
          </a:p>
          <a:p>
            <a:r>
              <a:rPr lang="es-AR" dirty="0" smtClean="0"/>
              <a:t>mutado </a:t>
            </a:r>
            <a:r>
              <a:rPr lang="es-AR" dirty="0"/>
              <a:t>se asocia a peor pronóstico, mayor capacidad invasiva y </a:t>
            </a:r>
            <a:r>
              <a:rPr lang="es-AR" dirty="0" err="1"/>
              <a:t>metastásica</a:t>
            </a:r>
            <a:r>
              <a:rPr lang="es-AR" dirty="0"/>
              <a:t> a hueso.</a:t>
            </a:r>
          </a:p>
          <a:p>
            <a:endParaRPr lang="es-AR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541" y="1690688"/>
            <a:ext cx="5199899" cy="4130048"/>
          </a:xfrm>
          <a:prstGeom prst="rect">
            <a:avLst/>
          </a:prstGeom>
        </p:spPr>
      </p:pic>
      <p:sp>
        <p:nvSpPr>
          <p:cNvPr id="6" name="Elipse 5"/>
          <p:cNvSpPr/>
          <p:nvPr/>
        </p:nvSpPr>
        <p:spPr>
          <a:xfrm>
            <a:off x="7813963" y="5476009"/>
            <a:ext cx="2940627" cy="89361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dirty="0" smtClean="0"/>
              <a:t>PROLIFERACIÓN CELULAR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3773795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57645" y="302781"/>
            <a:ext cx="10515600" cy="840220"/>
          </a:xfrm>
          <a:solidFill>
            <a:srgbClr val="C00000"/>
          </a:solidFill>
        </p:spPr>
        <p:txBody>
          <a:bodyPr/>
          <a:lstStyle/>
          <a:p>
            <a:pPr algn="ctr"/>
            <a:r>
              <a:rPr lang="es-AR" dirty="0" smtClean="0">
                <a:solidFill>
                  <a:schemeClr val="bg1"/>
                </a:solidFill>
              </a:rPr>
              <a:t>Estrógenos vs Andrógenos</a:t>
            </a:r>
            <a:endParaRPr lang="es-AR" dirty="0">
              <a:solidFill>
                <a:schemeClr val="bg1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4294967295"/>
          </p:nvPr>
        </p:nvSpPr>
        <p:spPr>
          <a:xfrm>
            <a:off x="334962" y="1340428"/>
            <a:ext cx="11522075" cy="5029200"/>
          </a:xfrm>
        </p:spPr>
        <p:txBody>
          <a:bodyPr>
            <a:normAutofit/>
          </a:bodyPr>
          <a:lstStyle/>
          <a:p>
            <a:r>
              <a:rPr lang="es-AR" dirty="0" smtClean="0">
                <a:solidFill>
                  <a:srgbClr val="FF0000"/>
                </a:solidFill>
              </a:rPr>
              <a:t>Altos niveles séricos de estrógenos se asociaron a mayor riesgo de </a:t>
            </a:r>
            <a:r>
              <a:rPr lang="es-AR" dirty="0" err="1" smtClean="0">
                <a:solidFill>
                  <a:srgbClr val="FF0000"/>
                </a:solidFill>
              </a:rPr>
              <a:t>CaP</a:t>
            </a:r>
            <a:r>
              <a:rPr lang="es-AR" dirty="0" smtClean="0">
                <a:solidFill>
                  <a:srgbClr val="FF0000"/>
                </a:solidFill>
              </a:rPr>
              <a:t> </a:t>
            </a:r>
            <a:r>
              <a:rPr lang="es-AR" sz="1200" dirty="0" smtClean="0"/>
              <a:t>(Ross et al, 1996; </a:t>
            </a:r>
            <a:r>
              <a:rPr lang="es-AR" sz="1200" dirty="0" err="1" smtClean="0"/>
              <a:t>Bosland</a:t>
            </a:r>
            <a:r>
              <a:rPr lang="es-AR" sz="1200" dirty="0" smtClean="0"/>
              <a:t>, 2000).</a:t>
            </a:r>
          </a:p>
          <a:p>
            <a:r>
              <a:rPr lang="es-AR" dirty="0" smtClean="0"/>
              <a:t>Los valores de </a:t>
            </a:r>
            <a:r>
              <a:rPr lang="es-AR" dirty="0" err="1" smtClean="0"/>
              <a:t>estrona</a:t>
            </a:r>
            <a:r>
              <a:rPr lang="es-AR" dirty="0" smtClean="0"/>
              <a:t> y </a:t>
            </a:r>
            <a:r>
              <a:rPr lang="es-AR" dirty="0" smtClean="0">
                <a:solidFill>
                  <a:srgbClr val="FF0000"/>
                </a:solidFill>
              </a:rPr>
              <a:t>estradiol en sangre son más altos en africanos </a:t>
            </a:r>
            <a:r>
              <a:rPr lang="es-AR" dirty="0" smtClean="0"/>
              <a:t>que en caucásicos </a:t>
            </a:r>
            <a:r>
              <a:rPr lang="es-AR" sz="1200" dirty="0" smtClean="0"/>
              <a:t>(</a:t>
            </a:r>
            <a:r>
              <a:rPr lang="es-AR" sz="1200" dirty="0" err="1" smtClean="0"/>
              <a:t>Rohrmann</a:t>
            </a:r>
            <a:r>
              <a:rPr lang="es-AR" sz="1200" dirty="0" smtClean="0"/>
              <a:t> et al, 2007; </a:t>
            </a:r>
            <a:r>
              <a:rPr lang="es-AR" sz="1200" dirty="0" err="1" smtClean="0"/>
              <a:t>Elmageed</a:t>
            </a:r>
            <a:r>
              <a:rPr lang="es-AR" sz="1200" dirty="0" smtClean="0"/>
              <a:t> et al, 2013).</a:t>
            </a:r>
            <a:endParaRPr lang="es-AR" sz="1500" dirty="0" smtClean="0"/>
          </a:p>
          <a:p>
            <a:r>
              <a:rPr lang="es-AR" dirty="0" smtClean="0"/>
              <a:t>El </a:t>
            </a:r>
            <a:r>
              <a:rPr lang="es-AR" dirty="0" smtClean="0">
                <a:solidFill>
                  <a:srgbClr val="FF0000"/>
                </a:solidFill>
              </a:rPr>
              <a:t>estradiol circulante es un 15% más bajo en japoneses</a:t>
            </a:r>
            <a:r>
              <a:rPr lang="es-AR" dirty="0" smtClean="0"/>
              <a:t> que en Caucásicos </a:t>
            </a:r>
            <a:r>
              <a:rPr lang="es-AR" sz="1200" dirty="0" smtClean="0"/>
              <a:t>(De </a:t>
            </a:r>
            <a:r>
              <a:rPr lang="es-AR" sz="1200" dirty="0" err="1" smtClean="0"/>
              <a:t>Jong</a:t>
            </a:r>
            <a:r>
              <a:rPr lang="es-AR" sz="1200" dirty="0" smtClean="0"/>
              <a:t> el al, 1991).</a:t>
            </a:r>
            <a:endParaRPr lang="es-AR" dirty="0" smtClean="0"/>
          </a:p>
          <a:p>
            <a:r>
              <a:rPr lang="es-AR" dirty="0" smtClean="0"/>
              <a:t>La incidencia de </a:t>
            </a:r>
            <a:r>
              <a:rPr lang="es-AR" dirty="0" err="1" smtClean="0"/>
              <a:t>CaP</a:t>
            </a:r>
            <a:r>
              <a:rPr lang="es-AR" dirty="0" smtClean="0"/>
              <a:t> se incrementa con la edad donde </a:t>
            </a:r>
            <a:r>
              <a:rPr lang="es-AR" dirty="0" smtClean="0">
                <a:solidFill>
                  <a:srgbClr val="FF0000"/>
                </a:solidFill>
              </a:rPr>
              <a:t>el ratio testo/estrógenos disminuye un 40% </a:t>
            </a:r>
            <a:r>
              <a:rPr lang="es-AR" dirty="0" smtClean="0"/>
              <a:t>por: </a:t>
            </a:r>
          </a:p>
          <a:p>
            <a:pPr lvl="1"/>
            <a:r>
              <a:rPr lang="es-AR" dirty="0" smtClean="0"/>
              <a:t>declinación de la función testicular </a:t>
            </a:r>
            <a:endParaRPr lang="es-AR" sz="1000" dirty="0"/>
          </a:p>
          <a:p>
            <a:pPr lvl="1"/>
            <a:r>
              <a:rPr lang="es-AR" dirty="0" smtClean="0"/>
              <a:t>disminución en su síntesis (↓5 </a:t>
            </a:r>
            <a:r>
              <a:rPr lang="el-GR" dirty="0" smtClean="0"/>
              <a:t>α</a:t>
            </a:r>
            <a:r>
              <a:rPr lang="es-AR" dirty="0" smtClean="0"/>
              <a:t> </a:t>
            </a:r>
            <a:r>
              <a:rPr lang="es-AR" dirty="0" err="1" smtClean="0"/>
              <a:t>reductasa</a:t>
            </a:r>
            <a:r>
              <a:rPr lang="es-AR" dirty="0" smtClean="0"/>
              <a:t>)</a:t>
            </a:r>
            <a:endParaRPr lang="es-AR" sz="1400" dirty="0" smtClean="0"/>
          </a:p>
          <a:p>
            <a:r>
              <a:rPr lang="es-AR" dirty="0" smtClean="0"/>
              <a:t>Los niveles de </a:t>
            </a:r>
            <a:r>
              <a:rPr lang="es-AR" dirty="0" smtClean="0">
                <a:solidFill>
                  <a:srgbClr val="FF0000"/>
                </a:solidFill>
              </a:rPr>
              <a:t>estradiol aumentan en hombres ancianos </a:t>
            </a:r>
            <a:r>
              <a:rPr lang="es-AR" dirty="0" smtClean="0"/>
              <a:t>por aromatización de andrógenos adrenales en los tejidos adiposos periféricos</a:t>
            </a:r>
            <a:r>
              <a:rPr lang="es-AR" sz="1400" dirty="0" smtClean="0"/>
              <a:t> (</a:t>
            </a:r>
            <a:r>
              <a:rPr lang="es-AR" sz="1400" dirty="0" err="1" smtClean="0"/>
              <a:t>Griffiths</a:t>
            </a:r>
            <a:r>
              <a:rPr lang="es-AR" sz="1400" dirty="0" smtClean="0"/>
              <a:t>, 2000)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3564229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838200" y="1819453"/>
            <a:ext cx="10771200" cy="133003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2000" b="1" dirty="0" smtClean="0">
                <a:solidFill>
                  <a:schemeClr val="tx1"/>
                </a:solidFill>
              </a:rPr>
              <a:t>TESTOSTERONA ES UNA CANCERÍGENO DÉBIL PERO EN COMBINACIÓN CON ESTRADIOL, SE POTENCIA SU EFECTO</a:t>
            </a:r>
            <a:r>
              <a:rPr lang="es-AR" dirty="0" smtClean="0">
                <a:solidFill>
                  <a:schemeClr val="tx1"/>
                </a:solidFill>
              </a:rPr>
              <a:t>.</a:t>
            </a:r>
            <a:endParaRPr lang="es-AR" dirty="0">
              <a:solidFill>
                <a:schemeClr val="tx1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7491" y="529937"/>
            <a:ext cx="10858498" cy="617220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s-AR" dirty="0" smtClean="0"/>
              <a:t>En ratones knock-out para </a:t>
            </a:r>
            <a:r>
              <a:rPr lang="es-AR" dirty="0" err="1" smtClean="0"/>
              <a:t>aromatasa</a:t>
            </a:r>
            <a:r>
              <a:rPr lang="es-AR" dirty="0" smtClean="0"/>
              <a:t> </a:t>
            </a:r>
            <a:r>
              <a:rPr lang="es-AR" sz="1200" dirty="0" smtClean="0"/>
              <a:t>(</a:t>
            </a:r>
            <a:r>
              <a:rPr lang="es-AR" sz="1200" dirty="0" err="1" smtClean="0"/>
              <a:t>Risbridger</a:t>
            </a:r>
            <a:r>
              <a:rPr lang="es-AR" sz="1200" dirty="0" smtClean="0"/>
              <a:t>, 2009):</a:t>
            </a:r>
          </a:p>
          <a:p>
            <a:pPr lvl="1"/>
            <a:r>
              <a:rPr lang="es-AR" dirty="0" smtClean="0"/>
              <a:t>↑ DHT: induce HBP. </a:t>
            </a:r>
          </a:p>
          <a:p>
            <a:pPr lvl="1"/>
            <a:r>
              <a:rPr lang="es-AR" dirty="0" smtClean="0"/>
              <a:t>↑ E2 ↓ DHT: inflamación y lesiones </a:t>
            </a:r>
            <a:r>
              <a:rPr lang="es-AR" dirty="0" err="1" smtClean="0"/>
              <a:t>premalignas</a:t>
            </a:r>
            <a:r>
              <a:rPr lang="es-AR" dirty="0" smtClean="0"/>
              <a:t>. </a:t>
            </a:r>
          </a:p>
          <a:p>
            <a:pPr lvl="1"/>
            <a:endParaRPr lang="es-AR" dirty="0"/>
          </a:p>
          <a:p>
            <a:pPr lvl="1"/>
            <a:endParaRPr lang="es-AR" dirty="0" smtClean="0"/>
          </a:p>
          <a:p>
            <a:pPr lvl="1"/>
            <a:endParaRPr lang="es-AR" dirty="0"/>
          </a:p>
          <a:p>
            <a:pPr marL="457200" lvl="1" indent="0">
              <a:buNone/>
            </a:pPr>
            <a:endParaRPr lang="es-AR" dirty="0" smtClean="0"/>
          </a:p>
          <a:p>
            <a:pPr marL="0" indent="0">
              <a:buNone/>
            </a:pPr>
            <a:endParaRPr lang="es-AR" dirty="0" smtClean="0"/>
          </a:p>
          <a:p>
            <a:pPr marL="0" indent="0">
              <a:buNone/>
            </a:pPr>
            <a:r>
              <a:rPr lang="es-AR" dirty="0" smtClean="0"/>
              <a:t>El </a:t>
            </a:r>
            <a:r>
              <a:rPr lang="es-AR" dirty="0"/>
              <a:t>rol de los estrógenos depende de la </a:t>
            </a:r>
            <a:r>
              <a:rPr lang="es-AR" dirty="0" err="1"/>
              <a:t>isoforma</a:t>
            </a:r>
            <a:r>
              <a:rPr lang="es-AR" dirty="0"/>
              <a:t> del receptor de estrógeno (RE</a:t>
            </a:r>
            <a:r>
              <a:rPr lang="el-GR" dirty="0"/>
              <a:t>α</a:t>
            </a:r>
            <a:r>
              <a:rPr lang="es-AR" dirty="0"/>
              <a:t> y RE</a:t>
            </a:r>
            <a:r>
              <a:rPr lang="el-GR" dirty="0"/>
              <a:t>β</a:t>
            </a:r>
            <a:r>
              <a:rPr lang="es-AR" dirty="0"/>
              <a:t>) en el tejido prostático </a:t>
            </a:r>
            <a:r>
              <a:rPr lang="es-AR" sz="1200" dirty="0"/>
              <a:t>(</a:t>
            </a:r>
            <a:r>
              <a:rPr lang="es-AR" sz="1200" dirty="0" err="1"/>
              <a:t>Lau</a:t>
            </a:r>
            <a:r>
              <a:rPr lang="es-AR" sz="1200" dirty="0"/>
              <a:t> et al, 2016</a:t>
            </a:r>
            <a:r>
              <a:rPr lang="es-AR" sz="1200" dirty="0" smtClean="0"/>
              <a:t>).</a:t>
            </a:r>
          </a:p>
          <a:p>
            <a:pPr marL="0" indent="0">
              <a:buNone/>
            </a:pPr>
            <a:endParaRPr lang="es-AR" sz="1200" dirty="0" smtClean="0"/>
          </a:p>
          <a:p>
            <a:pPr marL="0" indent="0">
              <a:buNone/>
            </a:pPr>
            <a:endParaRPr lang="es-AR" dirty="0" smtClean="0"/>
          </a:p>
          <a:p>
            <a:pPr marL="0" indent="0">
              <a:buNone/>
            </a:pPr>
            <a:endParaRPr lang="es-AR" dirty="0"/>
          </a:p>
          <a:p>
            <a:pPr marL="0" indent="0">
              <a:buNone/>
            </a:pPr>
            <a:endParaRPr lang="es-AR" dirty="0"/>
          </a:p>
          <a:p>
            <a:pPr marL="0" indent="0">
              <a:buNone/>
            </a:pPr>
            <a:r>
              <a:rPr lang="es-AR" dirty="0" smtClean="0"/>
              <a:t>E2 </a:t>
            </a:r>
            <a:r>
              <a:rPr lang="es-AR" dirty="0"/>
              <a:t>estimula la proliferación </a:t>
            </a:r>
            <a:r>
              <a:rPr lang="es-AR" dirty="0" smtClean="0"/>
              <a:t>aún </a:t>
            </a:r>
            <a:r>
              <a:rPr lang="es-AR" dirty="0"/>
              <a:t>en ausencia de REα y REβ porque es agonista del AR.</a:t>
            </a:r>
          </a:p>
          <a:p>
            <a:pPr lvl="1"/>
            <a:endParaRPr lang="es-AR" dirty="0" smtClean="0"/>
          </a:p>
          <a:p>
            <a:pPr marL="0" indent="0">
              <a:buNone/>
            </a:pPr>
            <a:endParaRPr lang="es-AR" dirty="0" smtClean="0"/>
          </a:p>
          <a:p>
            <a:pPr marL="0" indent="0">
              <a:buNone/>
            </a:pPr>
            <a:endParaRPr lang="es-AR" dirty="0" smtClean="0"/>
          </a:p>
          <a:p>
            <a:pPr marL="0" indent="0">
              <a:buNone/>
            </a:pPr>
            <a:endParaRPr lang="es-AR" dirty="0"/>
          </a:p>
          <a:p>
            <a:pPr marL="0" indent="0">
              <a:buNone/>
            </a:pPr>
            <a:endParaRPr lang="es-AR" dirty="0"/>
          </a:p>
        </p:txBody>
      </p:sp>
      <p:sp>
        <p:nvSpPr>
          <p:cNvPr id="6" name="Rectángulo 5"/>
          <p:cNvSpPr/>
          <p:nvPr/>
        </p:nvSpPr>
        <p:spPr>
          <a:xfrm>
            <a:off x="837491" y="4052454"/>
            <a:ext cx="10771909" cy="1413164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AR" sz="2000" dirty="0" smtClean="0">
                <a:solidFill>
                  <a:schemeClr val="bg1"/>
                </a:solidFill>
              </a:rPr>
              <a:t>RE</a:t>
            </a:r>
            <a:r>
              <a:rPr lang="el-GR" sz="2000" dirty="0" smtClean="0">
                <a:solidFill>
                  <a:schemeClr val="bg1"/>
                </a:solidFill>
              </a:rPr>
              <a:t>α</a:t>
            </a:r>
            <a:r>
              <a:rPr lang="es-AR" sz="2000" dirty="0" smtClean="0">
                <a:solidFill>
                  <a:schemeClr val="bg1"/>
                </a:solidFill>
              </a:rPr>
              <a:t>: EFECTO PROLIFERATIVO, INFLAMATORIO E INDUCE LESIONES PREMALIGNAS</a:t>
            </a:r>
          </a:p>
          <a:p>
            <a:r>
              <a:rPr lang="es-AR" sz="2000" dirty="0" smtClean="0">
                <a:solidFill>
                  <a:schemeClr val="bg1"/>
                </a:solidFill>
              </a:rPr>
              <a:t>RE</a:t>
            </a:r>
            <a:r>
              <a:rPr lang="el-GR" sz="2000" dirty="0" smtClean="0">
                <a:solidFill>
                  <a:schemeClr val="bg1"/>
                </a:solidFill>
              </a:rPr>
              <a:t>β</a:t>
            </a:r>
            <a:r>
              <a:rPr lang="es-AR" sz="2000" dirty="0" smtClean="0">
                <a:solidFill>
                  <a:schemeClr val="bg1"/>
                </a:solidFill>
              </a:rPr>
              <a:t>: EFECTO ANTIPROLIFERATIVO, ANTIINFLAMATORIO Y SUPRESOR TUMORAL (REGULA RE</a:t>
            </a:r>
            <a:r>
              <a:rPr lang="el-GR" sz="2000" dirty="0" smtClean="0">
                <a:solidFill>
                  <a:schemeClr val="bg1"/>
                </a:solidFill>
              </a:rPr>
              <a:t>α</a:t>
            </a:r>
            <a:r>
              <a:rPr lang="es-AR" sz="2000" dirty="0" smtClean="0">
                <a:solidFill>
                  <a:schemeClr val="bg1"/>
                </a:solidFill>
              </a:rPr>
              <a:t> Y AR)</a:t>
            </a:r>
            <a:endParaRPr lang="es-AR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2752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/>
          <a:srcRect l="20489" t="23744" r="46060"/>
          <a:stretch/>
        </p:blipFill>
        <p:spPr>
          <a:xfrm>
            <a:off x="-389919" y="214420"/>
            <a:ext cx="5052172" cy="6118554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0" y="6488668"/>
            <a:ext cx="38347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dirty="0" err="1" smtClean="0"/>
              <a:t>Grinstad</a:t>
            </a:r>
            <a:r>
              <a:rPr lang="es-AR" dirty="0" smtClean="0"/>
              <a:t> </a:t>
            </a:r>
            <a:r>
              <a:rPr lang="es-AR" dirty="0"/>
              <a:t>et </a:t>
            </a:r>
            <a:r>
              <a:rPr lang="es-AR" dirty="0" smtClean="0"/>
              <a:t>al, </a:t>
            </a:r>
            <a:r>
              <a:rPr lang="es-AR" dirty="0" err="1" smtClean="0"/>
              <a:t>Scientific</a:t>
            </a:r>
            <a:r>
              <a:rPr lang="es-AR" dirty="0" smtClean="0"/>
              <a:t> </a:t>
            </a:r>
            <a:r>
              <a:rPr lang="es-AR" dirty="0" err="1" smtClean="0"/>
              <a:t>Reports</a:t>
            </a:r>
            <a:r>
              <a:rPr lang="es-AR" dirty="0" smtClean="0"/>
              <a:t> (2016)</a:t>
            </a:r>
            <a:endParaRPr lang="es-AR" dirty="0"/>
          </a:p>
        </p:txBody>
      </p:sp>
      <p:sp>
        <p:nvSpPr>
          <p:cNvPr id="7" name="Rectángulo 6"/>
          <p:cNvSpPr/>
          <p:nvPr/>
        </p:nvSpPr>
        <p:spPr>
          <a:xfrm>
            <a:off x="4772997" y="1174620"/>
            <a:ext cx="84273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2800" dirty="0"/>
              <a:t>RE</a:t>
            </a:r>
            <a:r>
              <a:rPr lang="el-GR" sz="2800" dirty="0"/>
              <a:t>α</a:t>
            </a:r>
            <a:endParaRPr lang="es-AR" sz="2800" dirty="0"/>
          </a:p>
        </p:txBody>
      </p:sp>
      <p:sp>
        <p:nvSpPr>
          <p:cNvPr id="8" name="Rectángulo 7"/>
          <p:cNvSpPr/>
          <p:nvPr/>
        </p:nvSpPr>
        <p:spPr>
          <a:xfrm>
            <a:off x="7836420" y="3012087"/>
            <a:ext cx="84273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2800" dirty="0" smtClean="0"/>
              <a:t>RE</a:t>
            </a:r>
            <a:r>
              <a:rPr lang="el-GR" sz="2800" dirty="0" smtClean="0"/>
              <a:t>β</a:t>
            </a:r>
            <a:endParaRPr lang="es-AR" sz="2800" dirty="0"/>
          </a:p>
        </p:txBody>
      </p:sp>
      <p:sp>
        <p:nvSpPr>
          <p:cNvPr id="9" name="Rectángulo 8"/>
          <p:cNvSpPr/>
          <p:nvPr/>
        </p:nvSpPr>
        <p:spPr>
          <a:xfrm>
            <a:off x="4581591" y="4943280"/>
            <a:ext cx="178525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2200" dirty="0" err="1" smtClean="0"/>
              <a:t>Aromatasa</a:t>
            </a:r>
            <a:endParaRPr lang="es-AR" sz="2200" dirty="0"/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6964" y="4332514"/>
            <a:ext cx="3218232" cy="2547257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88157" y="1898903"/>
            <a:ext cx="3703843" cy="2749587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74219" y="132590"/>
            <a:ext cx="3380604" cy="2603908"/>
          </a:xfrm>
          <a:prstGeom prst="rect">
            <a:avLst/>
          </a:prstGeom>
        </p:spPr>
      </p:pic>
      <p:sp>
        <p:nvSpPr>
          <p:cNvPr id="15" name="Flecha derecha 14"/>
          <p:cNvSpPr/>
          <p:nvPr/>
        </p:nvSpPr>
        <p:spPr>
          <a:xfrm>
            <a:off x="4750938" y="1635869"/>
            <a:ext cx="886854" cy="2238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6" name="Flecha derecha 15"/>
          <p:cNvSpPr/>
          <p:nvPr/>
        </p:nvSpPr>
        <p:spPr>
          <a:xfrm>
            <a:off x="4772997" y="3143921"/>
            <a:ext cx="3063423" cy="3117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7" name="Flecha derecha 16"/>
          <p:cNvSpPr/>
          <p:nvPr/>
        </p:nvSpPr>
        <p:spPr>
          <a:xfrm>
            <a:off x="4772997" y="5382782"/>
            <a:ext cx="1113967" cy="23424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0" name="Flecha izquierda 19"/>
          <p:cNvSpPr/>
          <p:nvPr/>
        </p:nvSpPr>
        <p:spPr>
          <a:xfrm>
            <a:off x="8679157" y="696686"/>
            <a:ext cx="889386" cy="206828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1" name="Flecha izquierda 20"/>
          <p:cNvSpPr/>
          <p:nvPr/>
        </p:nvSpPr>
        <p:spPr>
          <a:xfrm>
            <a:off x="8867547" y="4688904"/>
            <a:ext cx="889386" cy="206828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2" name="Flecha abajo 21"/>
          <p:cNvSpPr/>
          <p:nvPr/>
        </p:nvSpPr>
        <p:spPr>
          <a:xfrm>
            <a:off x="11386457" y="2373086"/>
            <a:ext cx="174172" cy="533400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712545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lipse 2"/>
          <p:cNvSpPr/>
          <p:nvPr/>
        </p:nvSpPr>
        <p:spPr>
          <a:xfrm>
            <a:off x="923941" y="1979430"/>
            <a:ext cx="5404341" cy="4157841"/>
          </a:xfrm>
          <a:prstGeom prst="ellipse">
            <a:avLst/>
          </a:prstGeom>
          <a:solidFill>
            <a:srgbClr val="F8FFCC">
              <a:alpha val="98824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4" name="Elipse 3"/>
          <p:cNvSpPr/>
          <p:nvPr/>
        </p:nvSpPr>
        <p:spPr>
          <a:xfrm>
            <a:off x="1934014" y="3659982"/>
            <a:ext cx="3219985" cy="2020506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7270" y="4924004"/>
            <a:ext cx="4003358" cy="1699802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3950842" y="4843091"/>
            <a:ext cx="895150" cy="5005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8" name="Rectángulo 7"/>
          <p:cNvSpPr/>
          <p:nvPr/>
        </p:nvSpPr>
        <p:spPr>
          <a:xfrm rot="19902998">
            <a:off x="4675784" y="5346968"/>
            <a:ext cx="452386" cy="494033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9" name="Rectángulo 8"/>
          <p:cNvSpPr/>
          <p:nvPr/>
        </p:nvSpPr>
        <p:spPr>
          <a:xfrm rot="20249597">
            <a:off x="4447667" y="5905410"/>
            <a:ext cx="1067465" cy="240282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0" name="Rectángulo 9"/>
          <p:cNvSpPr/>
          <p:nvPr/>
        </p:nvSpPr>
        <p:spPr>
          <a:xfrm>
            <a:off x="1438649" y="4843091"/>
            <a:ext cx="495365" cy="288758"/>
          </a:xfrm>
          <a:prstGeom prst="rect">
            <a:avLst/>
          </a:prstGeom>
          <a:solidFill>
            <a:srgbClr val="F8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1" name="Rectángulo 10"/>
          <p:cNvSpPr/>
          <p:nvPr/>
        </p:nvSpPr>
        <p:spPr>
          <a:xfrm>
            <a:off x="2747684" y="4924004"/>
            <a:ext cx="433137" cy="34527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5537" y="633845"/>
            <a:ext cx="9072002" cy="6224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ángulo 12"/>
          <p:cNvSpPr/>
          <p:nvPr/>
        </p:nvSpPr>
        <p:spPr>
          <a:xfrm>
            <a:off x="6759986" y="1551251"/>
            <a:ext cx="529714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s-AR" sz="2400" dirty="0" smtClean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AR" sz="2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↑ proliferación de células tumores (</a:t>
            </a:r>
            <a:r>
              <a:rPr lang="es-AR" sz="24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LNCaP</a:t>
            </a:r>
            <a:r>
              <a:rPr lang="es-AR" sz="2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AR" sz="2400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AR" sz="2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Promueve: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AR" sz="2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el </a:t>
            </a:r>
            <a:r>
              <a:rPr lang="es-AR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crecimiento </a:t>
            </a:r>
            <a:r>
              <a:rPr lang="es-AR" sz="24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neurítico</a:t>
            </a:r>
            <a:endParaRPr lang="es-AR" sz="2400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s-AR" sz="2400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AR" sz="2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la </a:t>
            </a:r>
            <a:r>
              <a:rPr lang="es-AR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secreción de </a:t>
            </a:r>
            <a:r>
              <a:rPr lang="es-AR" sz="2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VEGF y angiogénesis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s-AR" sz="2400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AR" sz="2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la </a:t>
            </a:r>
            <a:r>
              <a:rPr lang="es-AR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capacidad invasiva de las células </a:t>
            </a:r>
            <a:r>
              <a:rPr lang="es-AR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LNCaP</a:t>
            </a:r>
            <a:r>
              <a:rPr lang="es-AR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s-AR" sz="2400" dirty="0"/>
          </a:p>
        </p:txBody>
      </p:sp>
      <p:sp>
        <p:nvSpPr>
          <p:cNvPr id="14" name="Rectángulo 13"/>
          <p:cNvSpPr/>
          <p:nvPr/>
        </p:nvSpPr>
        <p:spPr>
          <a:xfrm>
            <a:off x="3180821" y="1551251"/>
            <a:ext cx="943276" cy="789271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5" name="CuadroTexto 14"/>
          <p:cNvSpPr txBox="1"/>
          <p:nvPr/>
        </p:nvSpPr>
        <p:spPr>
          <a:xfrm>
            <a:off x="333336" y="5965040"/>
            <a:ext cx="180786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2400" b="1" dirty="0" smtClean="0">
                <a:solidFill>
                  <a:srgbClr val="7030A0"/>
                </a:solidFill>
              </a:rPr>
              <a:t>EFECTOS </a:t>
            </a:r>
          </a:p>
          <a:p>
            <a:r>
              <a:rPr lang="es-AR" sz="2400" b="1" dirty="0" smtClean="0">
                <a:solidFill>
                  <a:srgbClr val="7030A0"/>
                </a:solidFill>
              </a:rPr>
              <a:t>GENÓMICOS</a:t>
            </a:r>
            <a:endParaRPr lang="es-AR" sz="2400" b="1" dirty="0">
              <a:solidFill>
                <a:srgbClr val="7030A0"/>
              </a:solidFill>
            </a:endParaRPr>
          </a:p>
        </p:txBody>
      </p:sp>
      <p:sp>
        <p:nvSpPr>
          <p:cNvPr id="16" name="CuadroTexto 15"/>
          <p:cNvSpPr txBox="1"/>
          <p:nvPr/>
        </p:nvSpPr>
        <p:spPr>
          <a:xfrm>
            <a:off x="649859" y="876950"/>
            <a:ext cx="22871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2400" b="1" dirty="0" smtClean="0">
                <a:solidFill>
                  <a:srgbClr val="FF0000"/>
                </a:solidFill>
              </a:rPr>
              <a:t>EFECTOS </a:t>
            </a:r>
          </a:p>
          <a:p>
            <a:r>
              <a:rPr lang="es-AR" sz="2400" b="1" dirty="0" smtClean="0">
                <a:solidFill>
                  <a:srgbClr val="FF0000"/>
                </a:solidFill>
              </a:rPr>
              <a:t>NO GENÓMICOS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2" name="Elipse 1"/>
          <p:cNvSpPr/>
          <p:nvPr/>
        </p:nvSpPr>
        <p:spPr>
          <a:xfrm>
            <a:off x="5332862" y="4058350"/>
            <a:ext cx="810228" cy="62503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5" name="Elipse 4"/>
          <p:cNvSpPr/>
          <p:nvPr/>
        </p:nvSpPr>
        <p:spPr>
          <a:xfrm>
            <a:off x="2365047" y="2827402"/>
            <a:ext cx="1246960" cy="59838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7" name="Elipse 16"/>
          <p:cNvSpPr/>
          <p:nvPr/>
        </p:nvSpPr>
        <p:spPr>
          <a:xfrm>
            <a:off x="3725075" y="2781494"/>
            <a:ext cx="1006997" cy="69865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8" name="Rectángulo 17"/>
          <p:cNvSpPr/>
          <p:nvPr/>
        </p:nvSpPr>
        <p:spPr>
          <a:xfrm>
            <a:off x="2742951" y="4765542"/>
            <a:ext cx="442602" cy="503738"/>
          </a:xfrm>
          <a:prstGeom prst="rect">
            <a:avLst/>
          </a:prstGeom>
          <a:noFill/>
          <a:ln w="254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9" name="Título 18"/>
          <p:cNvSpPr>
            <a:spLocks noGrp="1"/>
          </p:cNvSpPr>
          <p:nvPr>
            <p:ph type="title"/>
          </p:nvPr>
        </p:nvSpPr>
        <p:spPr>
          <a:xfrm>
            <a:off x="162791" y="97072"/>
            <a:ext cx="10515600" cy="507009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pPr algn="ctr"/>
            <a:r>
              <a:rPr lang="es-AR" dirty="0" smtClean="0"/>
              <a:t>HORMONAS TIROIDEAS </a:t>
            </a:r>
            <a:r>
              <a:rPr lang="es-AR" dirty="0"/>
              <a:t>(TR</a:t>
            </a:r>
            <a:r>
              <a:rPr lang="el-GR" dirty="0"/>
              <a:t>β1 </a:t>
            </a:r>
            <a:r>
              <a:rPr lang="es-AR" dirty="0"/>
              <a:t>y </a:t>
            </a:r>
            <a:r>
              <a:rPr lang="el-GR" dirty="0"/>
              <a:t>α</a:t>
            </a:r>
            <a:r>
              <a:rPr lang="es-AR" dirty="0"/>
              <a:t>V</a:t>
            </a:r>
            <a:r>
              <a:rPr lang="el-GR" dirty="0"/>
              <a:t>β3</a:t>
            </a:r>
            <a:r>
              <a:rPr lang="el-GR" dirty="0" smtClean="0"/>
              <a:t>)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875111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15" grpId="1"/>
      <p:bldP spid="16" grpId="0"/>
      <p:bldP spid="2" grpId="0" animBg="1"/>
      <p:bldP spid="5" grpId="0" animBg="1"/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33823" y="208415"/>
            <a:ext cx="10515600" cy="923348"/>
          </a:xfrm>
        </p:spPr>
        <p:txBody>
          <a:bodyPr/>
          <a:lstStyle/>
          <a:p>
            <a:r>
              <a:rPr lang="es-AR" b="1" dirty="0" err="1" smtClean="0">
                <a:solidFill>
                  <a:srgbClr val="FF0000"/>
                </a:solidFill>
              </a:rPr>
              <a:t>Disruptores</a:t>
            </a:r>
            <a:r>
              <a:rPr lang="es-AR" b="1" dirty="0" smtClean="0">
                <a:solidFill>
                  <a:srgbClr val="FF0000"/>
                </a:solidFill>
              </a:rPr>
              <a:t> endócrinos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33823" y="1288474"/>
            <a:ext cx="6362700" cy="4888489"/>
          </a:xfrm>
        </p:spPr>
        <p:txBody>
          <a:bodyPr>
            <a:normAutofit fontScale="77500" lnSpcReduction="20000"/>
          </a:bodyPr>
          <a:lstStyle/>
          <a:p>
            <a:r>
              <a:rPr lang="es-AR" dirty="0" smtClean="0"/>
              <a:t>son </a:t>
            </a:r>
            <a:r>
              <a:rPr lang="es-AR" dirty="0"/>
              <a:t>sustancias químicas exógenas que tiene efectos adversos para la salud de un organismo o su descendencia como consecuencia de cambios en la función endócrina. </a:t>
            </a:r>
          </a:p>
          <a:p>
            <a:r>
              <a:rPr lang="es-AR" dirty="0" smtClean="0"/>
              <a:t>Actúan </a:t>
            </a:r>
            <a:r>
              <a:rPr lang="es-AR" dirty="0"/>
              <a:t>imitando o alterando el efecto de las </a:t>
            </a:r>
            <a:r>
              <a:rPr lang="es-AR" dirty="0" smtClean="0"/>
              <a:t>hormonas</a:t>
            </a:r>
          </a:p>
          <a:p>
            <a:endParaRPr lang="es-AR" dirty="0"/>
          </a:p>
          <a:p>
            <a:r>
              <a:rPr lang="es-AR" dirty="0" smtClean="0"/>
              <a:t>No </a:t>
            </a:r>
            <a:r>
              <a:rPr lang="es-AR" dirty="0"/>
              <a:t>son biodegradables y se acumulan en los seres vivos. Son </a:t>
            </a:r>
            <a:r>
              <a:rPr lang="es-AR" dirty="0" err="1" smtClean="0"/>
              <a:t>lipofílicos</a:t>
            </a:r>
            <a:r>
              <a:rPr lang="es-AR" dirty="0"/>
              <a:t>.</a:t>
            </a:r>
          </a:p>
          <a:p>
            <a:endParaRPr lang="es-AR" dirty="0"/>
          </a:p>
          <a:p>
            <a:r>
              <a:rPr lang="es-AR" dirty="0"/>
              <a:t>Su acción es agonista o antagonista </a:t>
            </a:r>
            <a:r>
              <a:rPr lang="es-AR" dirty="0" smtClean="0"/>
              <a:t>y crónica</a:t>
            </a:r>
          </a:p>
          <a:p>
            <a:endParaRPr lang="es-AR" dirty="0"/>
          </a:p>
          <a:p>
            <a:r>
              <a:rPr lang="es-AR" dirty="0" smtClean="0"/>
              <a:t>Se </a:t>
            </a:r>
            <a:r>
              <a:rPr lang="es-AR" dirty="0"/>
              <a:t>encuentran en todos </a:t>
            </a:r>
            <a:r>
              <a:rPr lang="es-AR" dirty="0" smtClean="0"/>
              <a:t>lados </a:t>
            </a:r>
          </a:p>
          <a:p>
            <a:endParaRPr lang="es-AR" dirty="0"/>
          </a:p>
          <a:p>
            <a:r>
              <a:rPr lang="es-AR" dirty="0"/>
              <a:t>Provocan efectos a muy bajas dosis.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l="13967" r="26132"/>
          <a:stretch/>
        </p:blipFill>
        <p:spPr>
          <a:xfrm>
            <a:off x="10007860" y="740940"/>
            <a:ext cx="1569029" cy="1743075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0361" y="3166560"/>
            <a:ext cx="2325125" cy="1383449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75326" y="4633983"/>
            <a:ext cx="2343150" cy="1952625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27719" y="247687"/>
            <a:ext cx="2216680" cy="1705804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7278516" y="1986430"/>
            <a:ext cx="1715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dirty="0" err="1" smtClean="0"/>
              <a:t>Dietilestilbestrol</a:t>
            </a:r>
            <a:endParaRPr lang="es-AR" dirty="0"/>
          </a:p>
        </p:txBody>
      </p:sp>
      <p:sp>
        <p:nvSpPr>
          <p:cNvPr id="10" name="CuadroTexto 9"/>
          <p:cNvSpPr txBox="1"/>
          <p:nvPr/>
        </p:nvSpPr>
        <p:spPr>
          <a:xfrm>
            <a:off x="9225486" y="2434206"/>
            <a:ext cx="28428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dirty="0" err="1" smtClean="0"/>
              <a:t>Dicloro</a:t>
            </a:r>
            <a:r>
              <a:rPr lang="es-AR" dirty="0" smtClean="0"/>
              <a:t> </a:t>
            </a:r>
            <a:r>
              <a:rPr lang="es-AR" dirty="0" err="1" smtClean="0"/>
              <a:t>difenil</a:t>
            </a:r>
            <a:r>
              <a:rPr lang="es-AR" dirty="0" smtClean="0"/>
              <a:t> </a:t>
            </a:r>
            <a:r>
              <a:rPr lang="es-AR" dirty="0" err="1" smtClean="0"/>
              <a:t>tricloroetano</a:t>
            </a:r>
            <a:endParaRPr lang="es-AR" dirty="0"/>
          </a:p>
        </p:txBody>
      </p:sp>
      <p:sp>
        <p:nvSpPr>
          <p:cNvPr id="11" name="CuadroTexto 10"/>
          <p:cNvSpPr txBox="1"/>
          <p:nvPr/>
        </p:nvSpPr>
        <p:spPr>
          <a:xfrm>
            <a:off x="6900361" y="4550009"/>
            <a:ext cx="2398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dirty="0" err="1" smtClean="0"/>
              <a:t>Policloro</a:t>
            </a:r>
            <a:r>
              <a:rPr lang="es-AR" dirty="0" smtClean="0"/>
              <a:t> </a:t>
            </a:r>
            <a:r>
              <a:rPr lang="es-AR" dirty="0" err="1" smtClean="0"/>
              <a:t>bifeniles</a:t>
            </a:r>
            <a:r>
              <a:rPr lang="es-AR" dirty="0" smtClean="0"/>
              <a:t> (PCB)</a:t>
            </a:r>
            <a:endParaRPr lang="es-AR" dirty="0"/>
          </a:p>
        </p:txBody>
      </p:sp>
      <p:sp>
        <p:nvSpPr>
          <p:cNvPr id="12" name="CuadroTexto 11"/>
          <p:cNvSpPr txBox="1"/>
          <p:nvPr/>
        </p:nvSpPr>
        <p:spPr>
          <a:xfrm>
            <a:off x="10160870" y="6488668"/>
            <a:ext cx="9720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dirty="0" smtClean="0"/>
              <a:t>Dioxinas</a:t>
            </a:r>
            <a:endParaRPr lang="es-AR" dirty="0"/>
          </a:p>
        </p:txBody>
      </p:sp>
      <p:sp>
        <p:nvSpPr>
          <p:cNvPr id="13" name="CuadroTexto 12"/>
          <p:cNvSpPr txBox="1"/>
          <p:nvPr/>
        </p:nvSpPr>
        <p:spPr>
          <a:xfrm>
            <a:off x="9528" y="6401942"/>
            <a:ext cx="44302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dirty="0" smtClean="0"/>
              <a:t>Sánchez de Badajoz et al, </a:t>
            </a:r>
            <a:r>
              <a:rPr lang="es-AR" dirty="0" err="1" smtClean="0"/>
              <a:t>Arch</a:t>
            </a:r>
            <a:r>
              <a:rPr lang="es-AR" dirty="0" smtClean="0"/>
              <a:t> </a:t>
            </a:r>
            <a:r>
              <a:rPr lang="es-AR" dirty="0" err="1" smtClean="0"/>
              <a:t>Esp</a:t>
            </a:r>
            <a:r>
              <a:rPr lang="es-AR" dirty="0" smtClean="0"/>
              <a:t> </a:t>
            </a:r>
            <a:r>
              <a:rPr lang="es-AR" dirty="0" err="1" smtClean="0"/>
              <a:t>Urol</a:t>
            </a:r>
            <a:r>
              <a:rPr lang="es-AR" dirty="0" smtClean="0"/>
              <a:t> 2017.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33602534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AutoShape 7"/>
          <p:cNvSpPr>
            <a:spLocks/>
          </p:cNvSpPr>
          <p:nvPr/>
        </p:nvSpPr>
        <p:spPr bwMode="auto">
          <a:xfrm>
            <a:off x="4511676" y="1052513"/>
            <a:ext cx="288925" cy="1223962"/>
          </a:xfrm>
          <a:prstGeom prst="leftBrace">
            <a:avLst>
              <a:gd name="adj1" fmla="val 35302"/>
              <a:gd name="adj2" fmla="val 50000"/>
            </a:avLst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endParaRPr lang="es-AR" b="1">
              <a:solidFill>
                <a:schemeClr val="bg2"/>
              </a:solidFill>
            </a:endParaRPr>
          </a:p>
        </p:txBody>
      </p:sp>
      <p:sp>
        <p:nvSpPr>
          <p:cNvPr id="17415" name="AutoShape 12"/>
          <p:cNvSpPr>
            <a:spLocks/>
          </p:cNvSpPr>
          <p:nvPr/>
        </p:nvSpPr>
        <p:spPr bwMode="auto">
          <a:xfrm>
            <a:off x="4583113" y="2349501"/>
            <a:ext cx="177800" cy="1516063"/>
          </a:xfrm>
          <a:prstGeom prst="leftBrace">
            <a:avLst>
              <a:gd name="adj1" fmla="val 39476"/>
              <a:gd name="adj2" fmla="val 50000"/>
            </a:avLst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endParaRPr lang="es-AR" b="1">
              <a:solidFill>
                <a:schemeClr val="bg2"/>
              </a:solidFill>
            </a:endParaRPr>
          </a:p>
        </p:txBody>
      </p:sp>
      <p:sp>
        <p:nvSpPr>
          <p:cNvPr id="17419" name="AutoShape 16"/>
          <p:cNvSpPr>
            <a:spLocks/>
          </p:cNvSpPr>
          <p:nvPr/>
        </p:nvSpPr>
        <p:spPr bwMode="auto">
          <a:xfrm>
            <a:off x="4583113" y="3860801"/>
            <a:ext cx="177800" cy="2500313"/>
          </a:xfrm>
          <a:prstGeom prst="leftBrace">
            <a:avLst>
              <a:gd name="adj1" fmla="val 56055"/>
              <a:gd name="adj2" fmla="val 50000"/>
            </a:avLst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endParaRPr lang="es-AR" b="1">
              <a:solidFill>
                <a:schemeClr val="bg2"/>
              </a:solidFill>
            </a:endParaRPr>
          </a:p>
        </p:txBody>
      </p:sp>
      <p:sp>
        <p:nvSpPr>
          <p:cNvPr id="17421" name="Line 18"/>
          <p:cNvSpPr>
            <a:spLocks noChangeShapeType="1"/>
          </p:cNvSpPr>
          <p:nvPr/>
        </p:nvSpPr>
        <p:spPr bwMode="auto">
          <a:xfrm flipV="1">
            <a:off x="4515644" y="4221163"/>
            <a:ext cx="563563" cy="1223962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AR"/>
          </a:p>
        </p:txBody>
      </p:sp>
      <p:sp>
        <p:nvSpPr>
          <p:cNvPr id="17423" name="Line 21"/>
          <p:cNvSpPr>
            <a:spLocks noChangeShapeType="1"/>
          </p:cNvSpPr>
          <p:nvPr/>
        </p:nvSpPr>
        <p:spPr bwMode="auto">
          <a:xfrm>
            <a:off x="6743701" y="5805489"/>
            <a:ext cx="504825" cy="287337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AR"/>
          </a:p>
        </p:txBody>
      </p:sp>
      <p:cxnSp>
        <p:nvCxnSpPr>
          <p:cNvPr id="17428" name="23 Conector recto de flecha"/>
          <p:cNvCxnSpPr>
            <a:cxnSpLocks noChangeShapeType="1"/>
          </p:cNvCxnSpPr>
          <p:nvPr/>
        </p:nvCxnSpPr>
        <p:spPr bwMode="auto">
          <a:xfrm flipV="1">
            <a:off x="9048750" y="1616075"/>
            <a:ext cx="71438" cy="300038"/>
          </a:xfrm>
          <a:prstGeom prst="straightConnector1">
            <a:avLst/>
          </a:prstGeom>
          <a:noFill/>
          <a:ln w="9525" algn="ctr">
            <a:solidFill>
              <a:schemeClr val="bg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" name="Rectángulo 10"/>
          <p:cNvSpPr/>
          <p:nvPr/>
        </p:nvSpPr>
        <p:spPr>
          <a:xfrm>
            <a:off x="784608" y="374305"/>
            <a:ext cx="1078453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AR" sz="2400" dirty="0" smtClean="0"/>
              <a:t>Evaluar el rol proliferativo de los estrógenos, testosterona y tiroxina (T4) en la </a:t>
            </a:r>
            <a:r>
              <a:rPr lang="es-AR" sz="2400" dirty="0"/>
              <a:t>progresión del </a:t>
            </a:r>
            <a:r>
              <a:rPr lang="es-AR" sz="2400" dirty="0" err="1"/>
              <a:t>CaP</a:t>
            </a:r>
            <a:r>
              <a:rPr lang="es-AR" sz="2400" dirty="0"/>
              <a:t> en una población </a:t>
            </a:r>
            <a:r>
              <a:rPr lang="es-AR" sz="2400" dirty="0" smtClean="0"/>
              <a:t>masculina de la Provincia de Mendoza y en una línea celular tumoral andrógeno-dependiente (</a:t>
            </a:r>
            <a:r>
              <a:rPr lang="es-AR" sz="2400" dirty="0" err="1" smtClean="0"/>
              <a:t>LnCaP</a:t>
            </a:r>
            <a:r>
              <a:rPr lang="es-AR" sz="2400" dirty="0"/>
              <a:t>)</a:t>
            </a:r>
            <a:r>
              <a:rPr lang="es-AR" sz="2400" dirty="0" smtClean="0"/>
              <a:t>.</a:t>
            </a:r>
            <a:endParaRPr lang="es-AR" sz="2400" dirty="0"/>
          </a:p>
        </p:txBody>
      </p:sp>
      <p:sp>
        <p:nvSpPr>
          <p:cNvPr id="34" name="Rectangle 13"/>
          <p:cNvSpPr txBox="1">
            <a:spLocks noChangeArrowheads="1"/>
          </p:cNvSpPr>
          <p:nvPr/>
        </p:nvSpPr>
        <p:spPr bwMode="auto">
          <a:xfrm>
            <a:off x="1622809" y="-428699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>
            <a:lvl1pPr algn="l" defTabSz="914400" rtl="0" eaLnBrk="0" latinLnBrk="0" hangingPunct="0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r>
              <a:rPr lang="es-AR" b="1" i="1" smtClean="0"/>
              <a:t>Objetivo</a:t>
            </a:r>
            <a:endParaRPr lang="es-AR" b="1" i="1" dirty="0"/>
          </a:p>
        </p:txBody>
      </p:sp>
      <p:pic>
        <p:nvPicPr>
          <p:cNvPr id="35" name="Imagen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7" t="19440" r="15193" b="27107"/>
          <a:stretch>
            <a:fillRect/>
          </a:stretch>
        </p:blipFill>
        <p:spPr bwMode="auto">
          <a:xfrm>
            <a:off x="1813424" y="1957554"/>
            <a:ext cx="8726905" cy="4344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4440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2498</TotalTime>
  <Words>2845</Words>
  <Application>Microsoft Office PowerPoint</Application>
  <PresentationFormat>Panorámica</PresentationFormat>
  <Paragraphs>223</Paragraphs>
  <Slides>24</Slides>
  <Notes>14</Notes>
  <HiddenSlides>0</HiddenSlides>
  <MMClips>0</MMClips>
  <ScaleCrop>false</ScaleCrop>
  <HeadingPairs>
    <vt:vector size="8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24</vt:i4>
      </vt:variant>
    </vt:vector>
  </HeadingPairs>
  <TitlesOfParts>
    <vt:vector size="30" baseType="lpstr">
      <vt:lpstr>Arial</vt:lpstr>
      <vt:lpstr>Calibri</vt:lpstr>
      <vt:lpstr>Calibri Light</vt:lpstr>
      <vt:lpstr>Times New Roman</vt:lpstr>
      <vt:lpstr>Tema de Office</vt:lpstr>
      <vt:lpstr>Prism Project</vt:lpstr>
      <vt:lpstr>Regulación hormonal y disruptores endócrinos en el proceso tumoral </vt:lpstr>
      <vt:lpstr>Regulación hormonal de CaP</vt:lpstr>
      <vt:lpstr>Andrógenos y su receptor (AR)</vt:lpstr>
      <vt:lpstr>Estrógenos vs Andrógenos</vt:lpstr>
      <vt:lpstr>Presentación de PowerPoint</vt:lpstr>
      <vt:lpstr>Presentación de PowerPoint</vt:lpstr>
      <vt:lpstr>HORMONAS TIROIDEAS (TRβ1 y αVβ3)</vt:lpstr>
      <vt:lpstr>Disruptores endócrinos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T4 REDUJO LA ADHESIÓN Y FAVORECIÓ LA MIGRACIÓN DE LAS CÉLULAS LnCaP </vt:lpstr>
      <vt:lpstr>E2 INDUJO UN AUMENTO SIGNIFICATIVO DE LA VIABILIDAD Y DE LA PROLIFERACIÓN DE LAS LnCaP A LAS 24 Y 144H</vt:lpstr>
      <vt:lpstr>LA ADMINISTRACIÓN CONJUNTA DE LAS TRES HORMONAS (DHT, E2 Y T4) PROMOVIÓ LA PROLIFERACIÓN CELULAR A LAS 144 H</vt:lpstr>
      <vt:lpstr>Presentación de PowerPoint</vt:lpstr>
      <vt:lpstr>¡¡¡MUCHAS GRACIAS!!!</vt:lpstr>
      <vt:lpstr>Presentación de PowerPoint</vt:lpstr>
      <vt:lpstr>BALANCE ENERGÉTICO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Constanza López</dc:creator>
  <cp:lastModifiedBy>Daniel</cp:lastModifiedBy>
  <cp:revision>109</cp:revision>
  <dcterms:created xsi:type="dcterms:W3CDTF">2017-08-13T11:38:29Z</dcterms:created>
  <dcterms:modified xsi:type="dcterms:W3CDTF">2019-04-08T14:44:21Z</dcterms:modified>
</cp:coreProperties>
</file>